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552" r:id="rId2"/>
    <p:sldId id="559" r:id="rId3"/>
    <p:sldId id="554" r:id="rId4"/>
    <p:sldId id="557" r:id="rId5"/>
    <p:sldId id="527" r:id="rId6"/>
    <p:sldId id="555" r:id="rId7"/>
    <p:sldId id="556" r:id="rId8"/>
  </p:sldIdLst>
  <p:sldSz cx="9144000" cy="6858000" type="screen4x3"/>
  <p:notesSz cx="6815138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8000"/>
    <a:srgbClr val="A2FCD1"/>
    <a:srgbClr val="7AFABD"/>
    <a:srgbClr val="F4E835"/>
    <a:srgbClr val="FFFF00"/>
    <a:srgbClr val="3A3A9A"/>
    <a:srgbClr val="FF8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2" autoAdjust="0"/>
    <p:restoredTop sz="99186" autoAdjust="0"/>
  </p:normalViewPr>
  <p:slideViewPr>
    <p:cSldViewPr>
      <p:cViewPr varScale="1">
        <p:scale>
          <a:sx n="91" d="100"/>
          <a:sy n="91" d="100"/>
        </p:scale>
        <p:origin x="1512" y="9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43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43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53062" cy="4473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43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4038"/>
            <a:ext cx="29543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/>
            </a:lvl1pPr>
          </a:lstStyle>
          <a:p>
            <a:fld id="{18E7EBD3-61CB-4A5C-A7FC-7D7BC29582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3524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F9C14-AA8C-4FA4-A001-AA39C6DA9FF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0E97-A906-4350-8963-3AF24A6F1C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F10F-2B21-4406-8607-44F5D080C33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8CAA1-3D58-4024-90D9-06EFC677AB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675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5DE3-4758-46E8-BF75-77EBD426388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BD0C-617C-46A1-BDC9-D9C229FB7E7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C25B-A32B-46AC-AAA3-9C0CD2FE08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0592-3CD6-4D2F-BD28-A1C0840BFEE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F36F-6727-4C96-9509-6A6F7720AF4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85CE-7667-4D69-9D85-BF715EB510C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6523-70B7-4A96-85B8-0E20B55335D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5C1D4C-14EE-4DB9-B89C-BC7BB322EC1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FBA1B7-BA38-4501-B065-761B36741AFE}" type="slidenum">
              <a:rPr lang="ru-RU" altLang="ru-RU" smtClean="0"/>
              <a:pPr/>
              <a:t>‹#›</a:t>
            </a:fld>
            <a:endParaRPr lang="ru-RU" alt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9" descr="K:\Для буклета-гимназия\Природа\Природа1\IMG_7561.jpg"/>
          <p:cNvPicPr>
            <a:picLocks noChangeAspect="1" noChangeArrowheads="1"/>
          </p:cNvPicPr>
          <p:nvPr/>
        </p:nvPicPr>
        <p:blipFill>
          <a:blip r:embed="rId3" cstate="print"/>
          <a:srcRect t="37515" b="30196"/>
          <a:stretch>
            <a:fillRect/>
          </a:stretch>
        </p:blipFill>
        <p:spPr bwMode="auto">
          <a:xfrm>
            <a:off x="0" y="4643438"/>
            <a:ext cx="914400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8" descr="K:\Для презентации  Шумилинский район\Фото для книги\Фото 004.jpg"/>
          <p:cNvPicPr>
            <a:picLocks noChangeAspect="1" noChangeArrowheads="1"/>
          </p:cNvPicPr>
          <p:nvPr/>
        </p:nvPicPr>
        <p:blipFill>
          <a:blip r:embed="rId4" cstate="print"/>
          <a:srcRect t="33835" r="1176" b="31190"/>
          <a:stretch>
            <a:fillRect/>
          </a:stretch>
        </p:blipFill>
        <p:spPr bwMode="auto">
          <a:xfrm>
            <a:off x="0" y="0"/>
            <a:ext cx="91440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830388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5" name="Волна 14"/>
          <p:cNvSpPr/>
          <p:nvPr/>
        </p:nvSpPr>
        <p:spPr>
          <a:xfrm>
            <a:off x="0" y="1500188"/>
            <a:ext cx="9144000" cy="2714625"/>
          </a:xfrm>
          <a:prstGeom prst="wave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30" name="Волна 29"/>
          <p:cNvSpPr/>
          <p:nvPr/>
        </p:nvSpPr>
        <p:spPr>
          <a:xfrm>
            <a:off x="0" y="2500313"/>
            <a:ext cx="9144000" cy="2786062"/>
          </a:xfrm>
          <a:prstGeom prst="wave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29" name="Волна 28"/>
          <p:cNvSpPr/>
          <p:nvPr/>
        </p:nvSpPr>
        <p:spPr>
          <a:xfrm>
            <a:off x="0" y="1714500"/>
            <a:ext cx="9144000" cy="3500438"/>
          </a:xfrm>
          <a:prstGeom prst="wav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</a:p>
          <a:p>
            <a:pPr>
              <a:defRPr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Шумилинский район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 descr="E:\Светлана Документы\Краеведение\Карта Шумилинского района\Карта район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75383" y="1571612"/>
            <a:ext cx="4168617" cy="4429156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026" name="Picture 2" descr="G:\Картинки\Беларусь\Картинки Шумилинский район\Герб Шумилинского района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1024" y="2214554"/>
            <a:ext cx="785818" cy="9614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advClick="0" advTm="129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82348" cy="604867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          Консолидированный бюджет Шумилинского района  на 2021 год по доходам утвержден в сумме 51</a:t>
            </a:r>
            <a:r>
              <a:rPr lang="en-US" sz="1600" dirty="0" smtClean="0"/>
              <a:t> </a:t>
            </a:r>
            <a:r>
              <a:rPr lang="ru-RU" sz="1600" dirty="0" smtClean="0"/>
              <a:t>6</a:t>
            </a:r>
            <a:r>
              <a:rPr lang="en-US" sz="1600" dirty="0" smtClean="0"/>
              <a:t>30,8 </a:t>
            </a:r>
            <a:r>
              <a:rPr lang="ru-RU" sz="1600" dirty="0" smtClean="0"/>
              <a:t>тыс. рублей, по расходам – 51</a:t>
            </a:r>
            <a:r>
              <a:rPr lang="en-US" sz="1600" dirty="0" smtClean="0"/>
              <a:t>163,2</a:t>
            </a:r>
            <a:r>
              <a:rPr lang="ru-RU" sz="1600" dirty="0" smtClean="0"/>
              <a:t> тыс. рублей, с превышением  доходов над расходами (профицит) в сумме </a:t>
            </a:r>
            <a:r>
              <a:rPr lang="en-US" sz="1600" dirty="0" smtClean="0"/>
              <a:t>467,</a:t>
            </a:r>
            <a:r>
              <a:rPr lang="ru-RU" sz="1600" dirty="0" smtClean="0"/>
              <a:t>6 тыс. </a:t>
            </a:r>
            <a:r>
              <a:rPr lang="ru-RU" sz="1600" dirty="0"/>
              <a:t>р</a:t>
            </a:r>
            <a:r>
              <a:rPr lang="ru-RU" sz="1600" dirty="0" smtClean="0"/>
              <a:t>ублей, которые будут направлены на погашение местного облигационного займа.  </a:t>
            </a:r>
            <a:br>
              <a:rPr lang="ru-RU" sz="1600" dirty="0" smtClean="0"/>
            </a:br>
            <a:r>
              <a:rPr lang="ru-RU" sz="1600" dirty="0" smtClean="0"/>
              <a:t>         </a:t>
            </a:r>
            <a:r>
              <a:rPr lang="ru-RU" sz="1600" b="1" dirty="0" smtClean="0"/>
              <a:t>Собственные доходы</a:t>
            </a:r>
            <a:r>
              <a:rPr lang="ru-RU" sz="1600" dirty="0" smtClean="0"/>
              <a:t> бюджета Шумилинского района на 2021 год определены в сумме         </a:t>
            </a:r>
            <a:r>
              <a:rPr lang="ru-RU" sz="1600" b="1" dirty="0" smtClean="0"/>
              <a:t>14976,0 </a:t>
            </a:r>
            <a:r>
              <a:rPr lang="ru-RU" sz="1600" dirty="0" smtClean="0"/>
              <a:t>тыс. рублей или с ростом к фактическому поступлению за 2020 год на 11,8 процента. </a:t>
            </a:r>
            <a:br>
              <a:rPr lang="ru-RU" sz="1600" dirty="0" smtClean="0"/>
            </a:br>
            <a:r>
              <a:rPr lang="ru-RU" sz="1600" dirty="0" smtClean="0"/>
              <a:t>В структуре доходов бюджета района налоговые доходы составят 12 997,8 тыс. рублей, неналоговые доходы – 1 978,2 тыс. рублей.</a:t>
            </a:r>
            <a:br>
              <a:rPr lang="ru-RU" sz="1600" dirty="0" smtClean="0"/>
            </a:br>
            <a:r>
              <a:rPr lang="ru-RU" sz="1600" dirty="0" smtClean="0"/>
              <a:t>        Из республиканского бюджета передаются </a:t>
            </a:r>
            <a:r>
              <a:rPr lang="ru-RU" sz="1600" b="1" dirty="0" smtClean="0"/>
              <a:t>безвозмездные поступления </a:t>
            </a:r>
            <a:r>
              <a:rPr lang="ru-RU" sz="1600" dirty="0" smtClean="0"/>
              <a:t>в сумме 36 </a:t>
            </a:r>
            <a:r>
              <a:rPr lang="en-US" sz="1600" dirty="0" smtClean="0"/>
              <a:t>654,8</a:t>
            </a:r>
            <a:r>
              <a:rPr lang="ru-RU" sz="1600" dirty="0" smtClean="0"/>
              <a:t>тыс. рублей или 71,0 процента от общего объема доходов, в том числе: </a:t>
            </a:r>
            <a:r>
              <a:rPr lang="ru-RU" sz="1600" b="1" dirty="0" smtClean="0"/>
              <a:t>дотация</a:t>
            </a:r>
            <a:r>
              <a:rPr lang="ru-RU" sz="1600" dirty="0" smtClean="0"/>
              <a:t> – 36 6</a:t>
            </a:r>
            <a:r>
              <a:rPr lang="en-US" sz="1600" dirty="0" smtClean="0"/>
              <a:t>44,8</a:t>
            </a:r>
            <a:r>
              <a:rPr lang="ru-RU" sz="1600" dirty="0" smtClean="0"/>
              <a:t> тыс. рублей (70,9%); </a:t>
            </a:r>
            <a:r>
              <a:rPr lang="ru-RU" sz="1600" b="1" dirty="0" smtClean="0"/>
              <a:t> субвенции</a:t>
            </a:r>
            <a:r>
              <a:rPr lang="ru-RU" sz="1600" dirty="0" smtClean="0"/>
              <a:t> – 10,0 тыс. рублей.</a:t>
            </a:r>
            <a:br>
              <a:rPr lang="ru-RU" sz="1600" dirty="0" smtClean="0"/>
            </a:br>
            <a:r>
              <a:rPr lang="ru-RU" sz="1600" dirty="0" smtClean="0"/>
              <a:t>         </a:t>
            </a:r>
            <a:r>
              <a:rPr lang="ru-RU" sz="1600" b="1" dirty="0" smtClean="0"/>
              <a:t>Расходы</a:t>
            </a:r>
            <a:r>
              <a:rPr lang="ru-RU" sz="1600" dirty="0" smtClean="0"/>
              <a:t> бюджета Шумилинского района на 202</a:t>
            </a:r>
            <a:r>
              <a:rPr lang="en-US" sz="1600" dirty="0" smtClean="0"/>
              <a:t>1</a:t>
            </a:r>
            <a:r>
              <a:rPr lang="ru-RU" sz="1600" dirty="0" smtClean="0"/>
              <a:t> год определены в сумме </a:t>
            </a:r>
            <a:r>
              <a:rPr lang="en-US" sz="1600" dirty="0" smtClean="0"/>
              <a:t>51 163,2 </a:t>
            </a:r>
            <a:r>
              <a:rPr lang="ru-RU" sz="1600" dirty="0" smtClean="0"/>
              <a:t>тыс. рублей или с коэффициентом к кассовому исполнению за 20</a:t>
            </a:r>
            <a:r>
              <a:rPr lang="en-US" sz="1600" dirty="0" smtClean="0"/>
              <a:t>20 </a:t>
            </a:r>
            <a:r>
              <a:rPr lang="ru-RU" sz="1600" dirty="0" smtClean="0"/>
              <a:t>год на 1</a:t>
            </a:r>
            <a:r>
              <a:rPr lang="en-US" sz="1600" dirty="0" smtClean="0"/>
              <a:t>29</a:t>
            </a:r>
            <a:r>
              <a:rPr lang="ru-RU" sz="1600" dirty="0" smtClean="0"/>
              <a:t> процентов. </a:t>
            </a:r>
            <a:br>
              <a:rPr lang="ru-RU" sz="1600" dirty="0" smtClean="0"/>
            </a:br>
            <a:r>
              <a:rPr lang="ru-RU" sz="1600" dirty="0" smtClean="0"/>
              <a:t>         В объеме расходов бюджета района средства на текущие расходы предусмотрены в сумме  </a:t>
            </a:r>
            <a:r>
              <a:rPr lang="en-US" sz="1600" dirty="0" smtClean="0"/>
              <a:t>41847,0 </a:t>
            </a:r>
            <a:r>
              <a:rPr lang="ru-RU" sz="1600" dirty="0" smtClean="0"/>
              <a:t>тыс. рублей. Из них планируется направить на  выплату заработной платы с начислениями на нее, трансфертов населению, расчеты за  продукты питания, лекарственные средства,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долгов </a:t>
            </a:r>
            <a:r>
              <a:rPr lang="en-US" sz="1600" dirty="0" smtClean="0"/>
              <a:t>35 490,9</a:t>
            </a:r>
            <a:r>
              <a:rPr lang="ru-RU" sz="1600" dirty="0" smtClean="0"/>
              <a:t>тыс. рублей. </a:t>
            </a:r>
            <a:br>
              <a:rPr lang="ru-RU" sz="1600" dirty="0" smtClean="0"/>
            </a:br>
            <a:r>
              <a:rPr lang="ru-RU" sz="1600" dirty="0" smtClean="0"/>
              <a:t>На финансирование </a:t>
            </a:r>
            <a:r>
              <a:rPr lang="ru-RU" sz="1600" b="1" dirty="0" smtClean="0"/>
              <a:t>капитальных расходов</a:t>
            </a:r>
            <a:r>
              <a:rPr lang="ru-RU" sz="1600" dirty="0" smtClean="0"/>
              <a:t> планируется направить </a:t>
            </a:r>
            <a:r>
              <a:rPr lang="en-US" sz="1600" b="1" dirty="0" smtClean="0"/>
              <a:t>9 146,5</a:t>
            </a:r>
            <a:r>
              <a:rPr lang="ru-RU" sz="1600" dirty="0" smtClean="0"/>
              <a:t> тыс. рублей.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98821"/>
              </p:ext>
            </p:extLst>
          </p:nvPr>
        </p:nvGraphicFramePr>
        <p:xfrm>
          <a:off x="1835150" y="2063750"/>
          <a:ext cx="6121400" cy="337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81" name="Лист" r:id="rId3" imgW="6458085" imgH="3562440" progId="Excel.Sheet.8">
                  <p:embed/>
                </p:oleObj>
              </mc:Choice>
              <mc:Fallback>
                <p:oleObj name="Лист" r:id="rId3" imgW="6458085" imgH="356244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063750"/>
                        <a:ext cx="6121400" cy="337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Структура бюджета Шумилинского района </a:t>
            </a:r>
            <a:b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</a:b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на 2021 год (тыс. руб.)</a:t>
            </a:r>
          </a:p>
        </p:txBody>
      </p:sp>
      <p:sp>
        <p:nvSpPr>
          <p:cNvPr id="16389" name="TextBox 3"/>
          <p:cNvSpPr txBox="1">
            <a:spLocks noChangeArrowheads="1"/>
          </p:cNvSpPr>
          <p:nvPr/>
        </p:nvSpPr>
        <p:spPr bwMode="auto">
          <a:xfrm>
            <a:off x="4572000" y="6165850"/>
            <a:ext cx="4125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/>
              <a:t>Всего доходов: </a:t>
            </a:r>
            <a:r>
              <a:rPr lang="ru-RU" altLang="ru-RU" dirty="0" smtClean="0"/>
              <a:t>51 6</a:t>
            </a:r>
            <a:r>
              <a:rPr lang="en-US" altLang="ru-RU" dirty="0" smtClean="0"/>
              <a:t>30,8</a:t>
            </a:r>
            <a:r>
              <a:rPr lang="ru-RU" altLang="ru-RU" dirty="0" smtClean="0"/>
              <a:t> тыс</a:t>
            </a:r>
            <a:r>
              <a:rPr lang="ru-RU" altLang="ru-RU" dirty="0"/>
              <a:t>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468313" y="188913"/>
            <a:ext cx="8229600" cy="7794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Структура доходов бюджета Шумилинского района на </a:t>
            </a: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2021г</a:t>
            </a:r>
            <a:r>
              <a:rPr lang="ru-RU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. (тыс. руб.) </a:t>
            </a:r>
          </a:p>
        </p:txBody>
      </p:sp>
      <p:sp>
        <p:nvSpPr>
          <p:cNvPr id="4102" name="TextBox 3"/>
          <p:cNvSpPr txBox="1">
            <a:spLocks noChangeArrowheads="1"/>
          </p:cNvSpPr>
          <p:nvPr/>
        </p:nvSpPr>
        <p:spPr bwMode="auto">
          <a:xfrm>
            <a:off x="4859338" y="6159500"/>
            <a:ext cx="4105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 dirty="0"/>
              <a:t>Всего доходов: </a:t>
            </a:r>
            <a:r>
              <a:rPr lang="ru-RU" altLang="ru-RU" b="1" dirty="0" smtClean="0"/>
              <a:t>14 976,0 тыс</a:t>
            </a:r>
            <a:r>
              <a:rPr lang="ru-RU" altLang="ru-RU" b="1" dirty="0"/>
              <a:t>. руб.</a:t>
            </a:r>
          </a:p>
        </p:txBody>
      </p:sp>
      <p:graphicFrame>
        <p:nvGraphicFramePr>
          <p:cNvPr id="4098" name="Диаграмма 14"/>
          <p:cNvGraphicFramePr>
            <a:graphicFrameLocks/>
          </p:cNvGraphicFramePr>
          <p:nvPr/>
        </p:nvGraphicFramePr>
        <p:xfrm>
          <a:off x="2289175" y="2009775"/>
          <a:ext cx="4578350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68" name="Диаграмма" r:id="rId3" imgW="4584589" imgH="2847079" progId="Excel.Sheet.8">
                  <p:embed/>
                </p:oleObj>
              </mc:Choice>
              <mc:Fallback>
                <p:oleObj name="Диаграмма" r:id="rId3" imgW="4584589" imgH="2847079" progId="Excel.Sheet.8">
                  <p:embed/>
                  <p:pic>
                    <p:nvPicPr>
                      <p:cNvPr id="0" name="Диаграмма 1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2009775"/>
                        <a:ext cx="4578350" cy="283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488142"/>
              </p:ext>
            </p:extLst>
          </p:nvPr>
        </p:nvGraphicFramePr>
        <p:xfrm>
          <a:off x="728180" y="1484784"/>
          <a:ext cx="8208912" cy="438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69" name="Лист" r:id="rId5" imgW="9077257" imgH="4895760" progId="Excel.Sheet.8">
                  <p:embed/>
                </p:oleObj>
              </mc:Choice>
              <mc:Fallback>
                <p:oleObj name="Лист" r:id="rId5" imgW="9077257" imgH="4895760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180" y="1484784"/>
                        <a:ext cx="8208912" cy="43894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20" name="Group 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979405527"/>
              </p:ext>
            </p:extLst>
          </p:nvPr>
        </p:nvGraphicFramePr>
        <p:xfrm>
          <a:off x="395288" y="82550"/>
          <a:ext cx="8209160" cy="6707191"/>
        </p:xfrm>
        <a:graphic>
          <a:graphicData uri="http://schemas.openxmlformats.org/drawingml/2006/table">
            <a:tbl>
              <a:tblPr/>
              <a:tblGrid>
                <a:gridCol w="6041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22"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Расходы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Шумилинского района на 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202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1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год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rgbClr val="EFF8F8"/>
                        </a:gs>
                        <a:gs pos="100000">
                          <a:schemeClr val="accent1"/>
                        </a:gs>
                      </a:gsLst>
                      <a:lin ang="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361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Расходы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год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466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Общегосударственная деятельность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5 097 294,00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Национальная оборона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5 050,00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Национальная экономика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1 197 067,00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4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Жилищно-коммунальные услуги и жилищное строительство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8 852 218,00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Здравоохранение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8 394 610,00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8081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Физическая культура, спорт, культура и средства массовой информации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6 985 976,00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Образование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18 261 370,00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Социальная политика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2 252 606,00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Охрана окружающей среды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117 000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panose="020B0604020202020204" pitchFamily="34" charset="0"/>
                        </a:rPr>
                        <a:t>ИТОГО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51 163 191,00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683783"/>
              </p:ext>
            </p:extLst>
          </p:nvPr>
        </p:nvGraphicFramePr>
        <p:xfrm>
          <a:off x="468313" y="1228725"/>
          <a:ext cx="7835900" cy="467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9" name="Лист" r:id="rId3" imgW="7848600" imgH="5134065" progId="Excel.Sheet.8">
                  <p:embed/>
                </p:oleObj>
              </mc:Choice>
              <mc:Fallback>
                <p:oleObj name="Лист" r:id="rId3" imgW="7848600" imgH="5134065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28725"/>
                        <a:ext cx="7835900" cy="467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267" name="Rectangle 3"/>
          <p:cNvSpPr>
            <a:spLocks noChangeArrowheads="1"/>
          </p:cNvSpPr>
          <p:nvPr/>
        </p:nvSpPr>
        <p:spPr bwMode="auto">
          <a:xfrm>
            <a:off x="468313" y="333375"/>
            <a:ext cx="8229600" cy="779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Структура расходов бюджета Шумилинского района по функциональной классификации (тыс. руб.) </a:t>
            </a:r>
          </a:p>
          <a:p>
            <a:pPr algn="ctr" eaLnBrk="1" hangingPunct="1">
              <a:defRPr/>
            </a:pP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на </a:t>
            </a: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202</a:t>
            </a:r>
            <a:r>
              <a:rPr lang="en-US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1</a:t>
            </a: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 </a:t>
            </a: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год</a:t>
            </a:r>
            <a:endParaRPr lang="ru-RU" sz="2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anose="02040604050505020304" pitchFamily="18" charset="0"/>
            </a:endParaRPr>
          </a:p>
          <a:p>
            <a:pPr algn="ctr" eaLnBrk="1" hangingPunct="1">
              <a:defRPr/>
            </a:pPr>
            <a:endParaRPr lang="ru-RU" sz="22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0245" name="TextBox 1"/>
          <p:cNvSpPr txBox="1">
            <a:spLocks noChangeArrowheads="1"/>
          </p:cNvSpPr>
          <p:nvPr/>
        </p:nvSpPr>
        <p:spPr bwMode="auto">
          <a:xfrm>
            <a:off x="4284663" y="6165850"/>
            <a:ext cx="4413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 dirty="0"/>
              <a:t>Всего расходов: </a:t>
            </a:r>
            <a:r>
              <a:rPr lang="en-US" altLang="ru-RU" b="1" dirty="0" smtClean="0"/>
              <a:t>51 163,2</a:t>
            </a:r>
            <a:r>
              <a:rPr lang="ru-RU" altLang="ru-RU" b="1" dirty="0" smtClean="0"/>
              <a:t> </a:t>
            </a:r>
            <a:r>
              <a:rPr lang="ru-RU" altLang="ru-RU" b="1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352532"/>
              </p:ext>
            </p:extLst>
          </p:nvPr>
        </p:nvGraphicFramePr>
        <p:xfrm>
          <a:off x="468313" y="1419225"/>
          <a:ext cx="8374062" cy="506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2" name="Лист" r:id="rId3" imgW="9534457" imgH="5086350" progId="Excel.Sheet.8">
                  <p:embed/>
                </p:oleObj>
              </mc:Choice>
              <mc:Fallback>
                <p:oleObj name="Лист" r:id="rId3" imgW="9534457" imgH="5086350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419225"/>
                        <a:ext cx="8374062" cy="506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Прямоугольник 4"/>
          <p:cNvSpPr>
            <a:spLocks noChangeArrowheads="1"/>
          </p:cNvSpPr>
          <p:nvPr/>
        </p:nvSpPr>
        <p:spPr bwMode="auto">
          <a:xfrm>
            <a:off x="4500563" y="6203950"/>
            <a:ext cx="4370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 dirty="0"/>
              <a:t>Всего расходов:  </a:t>
            </a:r>
            <a:r>
              <a:rPr lang="en-US" altLang="ru-RU" b="1" dirty="0" smtClean="0"/>
              <a:t>51 163,2</a:t>
            </a:r>
            <a:r>
              <a:rPr lang="ru-RU" altLang="ru-RU" b="1" dirty="0" smtClean="0"/>
              <a:t>тыс</a:t>
            </a:r>
            <a:r>
              <a:rPr lang="ru-RU" altLang="ru-RU" b="1" dirty="0"/>
              <a:t>. руб.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8313" y="90488"/>
            <a:ext cx="8229600" cy="11255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Структура расходов </a:t>
            </a:r>
            <a:r>
              <a:rPr lang="ru-RU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бюджета </a:t>
            </a:r>
            <a:r>
              <a:rPr lang="ru-RU" sz="22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Шумилинского</a:t>
            </a:r>
            <a:r>
              <a:rPr lang="ru-RU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 района </a:t>
            </a:r>
            <a:endParaRPr lang="ru-RU" sz="2200" b="1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anose="02040604050505020304" pitchFamily="18" charset="0"/>
            </a:endParaRPr>
          </a:p>
          <a:p>
            <a:pPr eaLnBrk="1" hangingPunct="1">
              <a:defRPr/>
            </a:pP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по экономической классификации </a:t>
            </a:r>
          </a:p>
          <a:p>
            <a:pPr eaLnBrk="1" hangingPunct="1">
              <a:defRPr/>
            </a:pP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на </a:t>
            </a: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202</a:t>
            </a:r>
            <a:r>
              <a:rPr lang="en-US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1</a:t>
            </a: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 </a:t>
            </a: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3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8833</TotalTime>
  <Words>213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Arial</vt:lpstr>
      <vt:lpstr>Arial Cyr</vt:lpstr>
      <vt:lpstr>Calibri</vt:lpstr>
      <vt:lpstr>Century Schoolbook</vt:lpstr>
      <vt:lpstr>Constantia</vt:lpstr>
      <vt:lpstr>Times New Roman</vt:lpstr>
      <vt:lpstr>Wingdings 2</vt:lpstr>
      <vt:lpstr>Поток</vt:lpstr>
      <vt:lpstr>Диаграмма</vt:lpstr>
      <vt:lpstr>Лист</vt:lpstr>
      <vt:lpstr>Лист Microsoft Excel 97–2003</vt:lpstr>
      <vt:lpstr>Презентация PowerPoint</vt:lpstr>
      <vt:lpstr>          Консолидированный бюджет Шумилинского района  на 2021 год по доходам утвержден в сумме 51 630,8 тыс. рублей, по расходам – 51163,2 тыс. рублей, с превышением  доходов над расходами (профицит) в сумме 467,6 тыс. рублей, которые будут направлены на погашение местного облигационного займа.            Собственные доходы бюджета Шумилинского района на 2021 год определены в сумме         14976,0 тыс. рублей или с ростом к фактическому поступлению за 2020 год на 11,8 процента.  В структуре доходов бюджета района налоговые доходы составят 12 997,8 тыс. рублей, неналоговые доходы – 1 978,2 тыс. рублей.         Из республиканского бюджета передаются безвозмездные поступления в сумме 36 654,8тыс. рублей или 71,0 процента от общего объема доходов, в том числе: дотация – 36 644,8 тыс. рублей (70,9%);  субвенции – 10,0 тыс. рублей.          Расходы бюджета Шумилинского района на 2021 год определены в сумме 51 163,2 тыс. рублей или с коэффициентом к кассовому исполнению за 2020 год на 129 процентов.           В объеме расходов бюджета района средства на текущие расходы предусмотрены в сумме  41847,0 тыс. рублей. Из них планируется направить на  выплату заработной платы с начислениями на нее, трансфертов населению, расчеты за  продукты питания, лекарственные средства,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долгов 35 490,9тыс. рублей.  На финансирование капитальных расходов планируется направить 9 146,5 тыс. рублей.  </vt:lpstr>
      <vt:lpstr>Структура бюджета Шумилинского района  на 2021 год (тыс. руб.)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funancy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Борисов</dc:creator>
  <cp:lastModifiedBy>Лебедева Оксана Ивановна</cp:lastModifiedBy>
  <cp:revision>861</cp:revision>
  <dcterms:created xsi:type="dcterms:W3CDTF">2007-07-19T05:26:51Z</dcterms:created>
  <dcterms:modified xsi:type="dcterms:W3CDTF">2021-02-18T09:55:53Z</dcterms:modified>
</cp:coreProperties>
</file>