
<file path=[Content_Types].xml><?xml version="1.0" encoding="utf-8"?>
<Types xmlns="http://schemas.openxmlformats.org/package/2006/content-types">
  <Default ContentType="image/png" Extension="png"/>
  <Default ContentType="application/vnd.openxmlformats-officedocument.oleObject" Extension="bin"/>
  <Default ContentType="image/jpeg" Extension="jpeg"/>
  <Default ContentType="image/x-emf" Extension="emf"/>
  <Default ContentType="application/vnd.openxmlformats-package.relationships+xml" Extension="rels"/>
  <Default ContentType="application/xml" Extension="xml"/>
  <Default ContentType="application/vnd.openxmlformats-officedocument.vmlDrawing" Extension="v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drawingml.chart+xml" PartName="/ppt/charts/chart1.xml"/>
  <Override ContentType="application/vnd.openxmlformats-officedocument.themeOverride+xml" PartName="/ppt/theme/themeOverride1.xml"/>
  <Override ContentType="application/vnd.openxmlformats-officedocument.drawingml.chart+xml" PartName="/ppt/charts/chart2.xml"/>
  <Override ContentType="application/vnd.openxmlformats-officedocument.themeOverride+xml" PartName="/ppt/theme/themeOverride2.xml"/>
  <Override ContentType="application/vnd.openxmlformats-officedocument.presentationml.notesSlide+xml" PartName="/ppt/notesSlides/notesSlide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96" r:id="rId2"/>
    <p:sldId id="280" r:id="rId3"/>
    <p:sldId id="271" r:id="rId4"/>
    <p:sldId id="297" r:id="rId5"/>
    <p:sldId id="298" r:id="rId6"/>
    <p:sldId id="299" r:id="rId7"/>
    <p:sldId id="294" r:id="rId8"/>
    <p:sldId id="290" r:id="rId9"/>
    <p:sldId id="300" r:id="rId10"/>
    <p:sldId id="278" r:id="rId11"/>
    <p:sldId id="289" r:id="rId12"/>
  </p:sldIdLst>
  <p:sldSz cx="9144000" cy="6858000" type="screen4x3"/>
  <p:notesSz cx="6858000" cy="96615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4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7C80"/>
    <a:srgbClr val="003300"/>
    <a:srgbClr val="3278CC"/>
    <a:srgbClr val="FFFFCC"/>
    <a:srgbClr val="E0FCD8"/>
    <a:srgbClr val="D7FBCD"/>
    <a:srgbClr val="CAFE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87408" autoAdjust="0"/>
  </p:normalViewPr>
  <p:slideViewPr>
    <p:cSldViewPr>
      <p:cViewPr varScale="1">
        <p:scale>
          <a:sx n="101" d="100"/>
          <a:sy n="101" d="100"/>
        </p:scale>
        <p:origin x="19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84"/>
      </p:cViewPr>
      <p:guideLst>
        <p:guide orient="horz" pos="304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41;&#1070;&#1051;&#1051;&#1045;&#1058;&#1045;&#1053;&#1068;%20&#1085;&#1072;%201%20&#1086;&#1082;&#1090;&#1103;&#1073;&#1088;&#1103;%202015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41;&#1070;&#1051;&#1051;&#1045;&#1058;&#1045;&#1053;&#1068;%20&#1085;&#1072;%201%20&#1086;&#1082;&#1090;&#1103;&#1073;&#1088;&#1103;%202015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264160304027521"/>
          <c:y val="3.8801244306188205E-2"/>
          <c:w val="0.58058060598629857"/>
          <c:h val="0.8793695144984005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'Структура расх. по ФК'!$F$5</c:f>
              <c:strCache>
                <c:ptCount val="1"/>
                <c:pt idx="0">
                  <c:v>Общегосударственные расходы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6455393845127939"/>
                  <c:y val="3.450703545016778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6,7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ФК'!$G$5</c:f>
              <c:numCache>
                <c:formatCode>#,##0.0</c:formatCode>
                <c:ptCount val="1"/>
                <c:pt idx="0">
                  <c:v>6.6028435779642765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C9-488C-A121-A23CAE6743E3}"/>
            </c:ext>
          </c:extLst>
        </c:ser>
        <c:ser>
          <c:idx val="1"/>
          <c:order val="1"/>
          <c:tx>
            <c:strRef>
              <c:f>'Структура расх. по ФК'!$F$6</c:f>
              <c:strCache>
                <c:ptCount val="1"/>
                <c:pt idx="0">
                  <c:v>Национальная оборона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6455393845127939"/>
                  <c:y val="-1.4058259447856201E-1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ФК'!$G$6</c:f>
              <c:numCache>
                <c:formatCode>#,##0.0</c:formatCode>
                <c:ptCount val="1"/>
                <c:pt idx="0">
                  <c:v>1.3025510490987434E-2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C9-488C-A121-A23CAE6743E3}"/>
            </c:ext>
          </c:extLst>
        </c:ser>
        <c:ser>
          <c:idx val="2"/>
          <c:order val="2"/>
          <c:tx>
            <c:strRef>
              <c:f>'Структура расх. по ФК'!$F$7</c:f>
              <c:strCache>
                <c:ptCount val="1"/>
                <c:pt idx="0">
                  <c:v>Национальная экономика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6455393845127939"/>
                  <c:y val="-3.45070354501679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3,7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ФК'!$G$7</c:f>
              <c:numCache>
                <c:formatCode>#,##0.0</c:formatCode>
                <c:ptCount val="1"/>
                <c:pt idx="0">
                  <c:v>1.8584591796568222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AC9-488C-A121-A23CAE6743E3}"/>
            </c:ext>
          </c:extLst>
        </c:ser>
        <c:ser>
          <c:idx val="3"/>
          <c:order val="3"/>
          <c:tx>
            <c:strRef>
              <c:f>'Структура расх. по ФК'!$F$8</c:f>
              <c:strCache>
                <c:ptCount val="1"/>
                <c:pt idx="0">
                  <c:v>Жилищные и коммунальные услуги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9027446024516268"/>
                  <c:y val="-3.8341150500186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117926711846833"/>
                      <c:h val="0.123535186911599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ФК'!$G$8</c:f>
              <c:numCache>
                <c:formatCode>#,##0.0</c:formatCode>
                <c:ptCount val="1"/>
                <c:pt idx="0">
                  <c:v>18.702337820918089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AC9-488C-A121-A23CAE6743E3}"/>
            </c:ext>
          </c:extLst>
        </c:ser>
        <c:ser>
          <c:idx val="4"/>
          <c:order val="4"/>
          <c:tx>
            <c:strRef>
              <c:f>'Структура расх. по ФК'!$F$9</c:f>
              <c:strCache>
                <c:ptCount val="1"/>
                <c:pt idx="0">
                  <c:v>Здравоохранение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9259798679776688"/>
                  <c:y val="3.8341150500186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82632022367885"/>
                      <c:h val="0.123535186911599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ФК'!$G$9</c:f>
              <c:numCache>
                <c:formatCode>#,##0.0</c:formatCode>
                <c:ptCount val="1"/>
                <c:pt idx="0">
                  <c:v>18.326376830887529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AC9-488C-A121-A23CAE6743E3}"/>
            </c:ext>
          </c:extLst>
        </c:ser>
        <c:ser>
          <c:idx val="5"/>
          <c:order val="5"/>
          <c:tx>
            <c:strRef>
              <c:f>'Структура расх. по ФК'!$F$10</c:f>
              <c:strCache>
                <c:ptCount val="1"/>
                <c:pt idx="0">
                  <c:v>Физкультура, культура и средства массовой информации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6455393845127939"/>
                  <c:y val="3.8341150500186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ФК'!$G$10</c:f>
              <c:numCache>
                <c:formatCode>#,##0.0</c:formatCode>
                <c:ptCount val="1"/>
                <c:pt idx="0">
                  <c:v>7.2925070607447795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AC9-488C-A121-A23CAE6743E3}"/>
            </c:ext>
          </c:extLst>
        </c:ser>
        <c:ser>
          <c:idx val="6"/>
          <c:order val="6"/>
          <c:tx>
            <c:strRef>
              <c:f>'Структура расх. по ФК'!$F$11</c:f>
              <c:strCache>
                <c:ptCount val="1"/>
                <c:pt idx="0">
                  <c:v>Образование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9259827611747335"/>
                  <c:y val="-7.66823010003724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45,2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82632022367885"/>
                      <c:h val="0.123535186911599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ФК'!$G$11</c:f>
              <c:numCache>
                <c:formatCode>#,##0.0</c:formatCode>
                <c:ptCount val="1"/>
                <c:pt idx="0">
                  <c:v>42.228360725160222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AC9-488C-A121-A23CAE6743E3}"/>
            </c:ext>
          </c:extLst>
        </c:ser>
        <c:ser>
          <c:idx val="7"/>
          <c:order val="7"/>
          <c:tx>
            <c:strRef>
              <c:f>'Структура расх. по ФК'!$F$12</c:f>
              <c:strCache>
                <c:ptCount val="1"/>
                <c:pt idx="0">
                  <c:v>Социальная защита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hade val="51000"/>
                    <a:satMod val="130000"/>
                  </a:schemeClr>
                </a:gs>
                <a:gs pos="80000">
                  <a:schemeClr val="accent2">
                    <a:lumMod val="60000"/>
                    <a:shade val="93000"/>
                    <a:satMod val="130000"/>
                  </a:schemeClr>
                </a:gs>
                <a:gs pos="100000">
                  <a:schemeClr val="accent2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6455393845127939"/>
                  <c:y val="3.067292040014919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ФК'!$G$12</c:f>
              <c:numCache>
                <c:formatCode>#,##0.0</c:formatCode>
                <c:ptCount val="1"/>
                <c:pt idx="0">
                  <c:v>4.8899602578477266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9AC9-488C-A121-A23CAE6743E3}"/>
            </c:ext>
          </c:extLst>
        </c:ser>
        <c:ser>
          <c:idx val="8"/>
          <c:order val="8"/>
          <c:tx>
            <c:strRef>
              <c:f>'Структура расх. по ФК'!$F$13</c:f>
              <c:strCache>
                <c:ptCount val="1"/>
                <c:pt idx="0">
                  <c:v>Охрана окружающей среды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shade val="51000"/>
                    <a:satMod val="130000"/>
                  </a:schemeClr>
                </a:gs>
                <a:gs pos="80000">
                  <a:schemeClr val="accent3">
                    <a:lumMod val="60000"/>
                    <a:shade val="93000"/>
                    <a:satMod val="130000"/>
                  </a:schemeClr>
                </a:gs>
                <a:gs pos="100000">
                  <a:schemeClr val="accent3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26455393845127939"/>
                  <c:y val="-3.8341150500186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0,01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9AC9-488C-A121-A23CAE674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'Структура расх. по ФК'!$G$4</c:f>
              <c:strCache>
                <c:ptCount val="1"/>
                <c:pt idx="0">
                  <c:v>% от итога</c:v>
                </c:pt>
              </c:strCache>
            </c:strRef>
          </c:cat>
          <c:val>
            <c:numRef>
              <c:f>'Структура расх. по ФК'!$G$13</c:f>
              <c:numCache>
                <c:formatCode>#,##0.0</c:formatCode>
                <c:ptCount val="1"/>
                <c:pt idx="0">
                  <c:v>8.6129036330273495E-2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AC9-488C-A121-A23CAE6743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589056"/>
        <c:axId val="66590592"/>
      </c:barChart>
      <c:catAx>
        <c:axId val="665890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66590592"/>
        <c:crosses val="autoZero"/>
        <c:auto val="1"/>
        <c:lblAlgn val="ctr"/>
        <c:lblOffset val="100"/>
        <c:noMultiLvlLbl val="0"/>
      </c:catAx>
      <c:valAx>
        <c:axId val="66590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589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264160304027521"/>
          <c:y val="3.8801244306188198E-2"/>
          <c:w val="0.58058060598629435"/>
          <c:h val="0.8793695144984007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'Структура расх. по экон.'!$D$5</c:f>
              <c:strCache>
                <c:ptCount val="1"/>
                <c:pt idx="0">
                  <c:v>Оплата труда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экон.'!$E$5</c:f>
              <c:numCache>
                <c:formatCode>0</c:formatCode>
                <c:ptCount val="1"/>
                <c:pt idx="0">
                  <c:v>57.227895938221799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C9-4C15-A164-6F04DC1AC4BC}"/>
            </c:ext>
          </c:extLst>
        </c:ser>
        <c:ser>
          <c:idx val="1"/>
          <c:order val="1"/>
          <c:tx>
            <c:strRef>
              <c:f>'Структура расх. по экон.'!$D$6</c:f>
              <c:strCache>
                <c:ptCount val="1"/>
                <c:pt idx="0">
                  <c:v>Лекарственные средства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экон.'!$E$6</c:f>
              <c:numCache>
                <c:formatCode>0</c:formatCode>
                <c:ptCount val="1"/>
                <c:pt idx="0">
                  <c:v>1.7962006823760828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C9-4C15-A164-6F04DC1AC4BC}"/>
            </c:ext>
          </c:extLst>
        </c:ser>
        <c:ser>
          <c:idx val="2"/>
          <c:order val="2"/>
          <c:tx>
            <c:strRef>
              <c:f>'Структура расх. по экон.'!$D$7</c:f>
              <c:strCache>
                <c:ptCount val="1"/>
                <c:pt idx="0">
                  <c:v>Продукты питания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экон.'!$E$7</c:f>
              <c:numCache>
                <c:formatCode>0</c:formatCode>
                <c:ptCount val="1"/>
                <c:pt idx="0">
                  <c:v>2.6180128464814492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C9-4C15-A164-6F04DC1AC4BC}"/>
            </c:ext>
          </c:extLst>
        </c:ser>
        <c:ser>
          <c:idx val="3"/>
          <c:order val="3"/>
          <c:tx>
            <c:strRef>
              <c:f>'Структура расх. по экон.'!$D$8</c:f>
              <c:strCache>
                <c:ptCount val="1"/>
                <c:pt idx="0">
                  <c:v>Коммунальные услуги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экон.'!$E$8</c:f>
              <c:numCache>
                <c:formatCode>0</c:formatCode>
                <c:ptCount val="1"/>
                <c:pt idx="0">
                  <c:v>11.870371496740168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C9-4C15-A164-6F04DC1AC4BC}"/>
            </c:ext>
          </c:extLst>
        </c:ser>
        <c:ser>
          <c:idx val="4"/>
          <c:order val="4"/>
          <c:tx>
            <c:strRef>
              <c:f>'Структура расх. по экон.'!$D$9</c:f>
              <c:strCache>
                <c:ptCount val="1"/>
                <c:pt idx="0">
                  <c:v>Трансферты населению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экон.'!$E$9</c:f>
              <c:numCache>
                <c:formatCode>0</c:formatCode>
                <c:ptCount val="1"/>
                <c:pt idx="0">
                  <c:v>2.8591856244269063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C9-4C15-A164-6F04DC1AC4BC}"/>
            </c:ext>
          </c:extLst>
        </c:ser>
        <c:ser>
          <c:idx val="5"/>
          <c:order val="5"/>
          <c:tx>
            <c:strRef>
              <c:f>'Структура расх. по экон.'!$D$10</c:f>
              <c:strCache>
                <c:ptCount val="1"/>
                <c:pt idx="0">
                  <c:v>Капитальные расходы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экон.'!$E$10</c:f>
              <c:numCache>
                <c:formatCode>0</c:formatCode>
                <c:ptCount val="1"/>
                <c:pt idx="0">
                  <c:v>1.1910595650283022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6C9-4C15-A164-6F04DC1AC4BC}"/>
            </c:ext>
          </c:extLst>
        </c:ser>
        <c:ser>
          <c:idx val="6"/>
          <c:order val="6"/>
          <c:tx>
            <c:strRef>
              <c:f>'Структура расх. по экон.'!$D$11</c:f>
              <c:strCache>
                <c:ptCount val="1"/>
                <c:pt idx="0">
                  <c:v>Субсидии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экон.'!$E$11</c:f>
              <c:numCache>
                <c:formatCode>0</c:formatCode>
                <c:ptCount val="1"/>
                <c:pt idx="0">
                  <c:v>16.60236157669501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6C9-4C15-A164-6F04DC1AC4BC}"/>
            </c:ext>
          </c:extLst>
        </c:ser>
        <c:ser>
          <c:idx val="7"/>
          <c:order val="7"/>
          <c:tx>
            <c:strRef>
              <c:f>'Структура расх. по экон.'!$D$12</c:f>
              <c:strCache>
                <c:ptCount val="1"/>
                <c:pt idx="0">
                  <c:v>Иные 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60000"/>
                    <a:shade val="51000"/>
                    <a:satMod val="130000"/>
                  </a:schemeClr>
                </a:gs>
                <a:gs pos="80000">
                  <a:schemeClr val="accent2">
                    <a:lumMod val="60000"/>
                    <a:shade val="93000"/>
                    <a:satMod val="130000"/>
                  </a:schemeClr>
                </a:gs>
                <a:gs pos="100000">
                  <a:schemeClr val="accent2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экон.'!$E$12</c:f>
              <c:numCache>
                <c:formatCode>0</c:formatCode>
                <c:ptCount val="1"/>
                <c:pt idx="0">
                  <c:v>4.1864105480238898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6C9-4C15-A164-6F04DC1AC4BC}"/>
            </c:ext>
          </c:extLst>
        </c:ser>
        <c:ser>
          <c:idx val="8"/>
          <c:order val="8"/>
          <c:tx>
            <c:strRef>
              <c:f>'Структура расх. по экон.'!$D$13</c:f>
              <c:strCache>
                <c:ptCount val="1"/>
                <c:pt idx="0">
                  <c:v>Жилищное строительство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60000"/>
                    <a:shade val="51000"/>
                    <a:satMod val="130000"/>
                  </a:schemeClr>
                </a:gs>
                <a:gs pos="80000">
                  <a:schemeClr val="accent3">
                    <a:lumMod val="60000"/>
                    <a:shade val="93000"/>
                    <a:satMod val="130000"/>
                  </a:schemeClr>
                </a:gs>
                <a:gs pos="100000">
                  <a:schemeClr val="accent3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val>
            <c:numRef>
              <c:f>'Структура расх. по экон.'!$E$13</c:f>
              <c:numCache>
                <c:formatCode>0</c:formatCode>
                <c:ptCount val="1"/>
                <c:pt idx="0">
                  <c:v>1.648501722006916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C9-4C15-A164-6F04DC1AC4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795648"/>
        <c:axId val="32809728"/>
      </c:barChart>
      <c:catAx>
        <c:axId val="327956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32809728"/>
        <c:crosses val="autoZero"/>
        <c:auto val="1"/>
        <c:lblAlgn val="ctr"/>
        <c:lblOffset val="100"/>
        <c:noMultiLvlLbl val="0"/>
      </c:catAx>
      <c:valAx>
        <c:axId val="3280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95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AA7196-A845-4C6F-A94B-66E4E8CF94BC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12825" y="723900"/>
            <a:ext cx="4832350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589463"/>
            <a:ext cx="5486400" cy="4348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177338"/>
            <a:ext cx="2971800" cy="482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C630802-FAD5-41C0-9834-1C8771A19B9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A756B9C-BF3C-43AD-B0D7-30CCADA7EBCB}" type="slidenum">
              <a:rPr lang="ru-RU" altLang="ru-RU" smtClean="0">
                <a:latin typeface="Calibri" panose="020F0502020204030204" pitchFamily="34" charset="0"/>
              </a:rPr>
              <a:pPr/>
              <a:t>4</a:t>
            </a:fld>
            <a:endParaRPr lang="ru-RU" altLang="ru-RU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80699C8-C9A1-4F3C-BD6F-76C29EC0BADA}" type="slidenum">
              <a:rPr lang="ru-RU" altLang="ru-RU" smtClean="0">
                <a:latin typeface="Calibri" panose="020F0502020204030204" pitchFamily="34" charset="0"/>
              </a:rPr>
              <a:pPr/>
              <a:t>7</a:t>
            </a:fld>
            <a:endParaRPr lang="ru-RU" altLang="ru-RU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630802-FAD5-41C0-9834-1C8771A19B9D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7271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E4E1A-FE61-41E1-BC43-9D894FF3954E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1BAB4-0A0E-4EBF-8FED-BD6149A18A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152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2A921-1A9B-40BB-B855-81FCDC318D95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E2F32-41F5-440D-8683-FD10286471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70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08808-31AE-4BCB-9CC2-9772519D2D79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E399-FD04-4101-BEA9-A623364AB70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0665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B01C9-A7A5-49F3-AB86-294AAAB3726A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2B363-087E-47E0-BA95-379E91601C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1148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32E87-3696-4124-BCE2-D6678C508104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AC20E-65DA-4B98-A3B7-639C29085D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0705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0A654-842D-4080-A1FF-629477731B94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C4A1A-C052-4DE6-88A3-33C08670CC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1172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047F4-AE4A-4994-B9DA-DB2390B8994A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C9A32-C4F3-419E-AFC3-E2AF2D4368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640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66289-28DD-4407-BCC9-BF3D6490CE3C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51DC8-B348-4D9C-83A1-2BB3C62D9C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700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EF43A-4C33-4B91-86AB-652EF1C98E51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26C19-C56D-4F47-86BD-78282B9FAC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199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2C6C3-1CCB-4B23-BCA1-005C74EFC387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09828-1835-4E06-B94D-479C7599BC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358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84EF5-EEEE-40CE-8C7E-B74E4A918C54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BD7EC-C4CA-4E36-ADB6-1048BD64EFB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533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ADFC3-2E96-478E-9900-BF25A7369CBC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3C98A-D4D2-4284-B21B-BE481A998A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066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C44B7-B743-4BC3-BDE3-284525C2E7A8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D115D-E6CD-48FD-8B16-5542589DB8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118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898989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383E99-7F21-4CE0-83F0-EE1EFC91C536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898989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6ABADB6-7C3A-40C1-90CE-9828AAA661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6" Type="http://schemas.openxmlformats.org/officeDocument/2006/relationships/chart" Target="../charts/chart1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5" Type="http://schemas.openxmlformats.org/officeDocument/2006/relationships/chart" Target="../charts/chart2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3779837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323528" y="260648"/>
            <a:ext cx="6048672" cy="5976664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3300" b="1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Бюллетень</a:t>
            </a:r>
            <a:br>
              <a:rPr lang="ru-RU" sz="3300" b="1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 исполнении  </a:t>
            </a:r>
            <a:br>
              <a:rPr lang="ru-RU" sz="3300" b="1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местных бюджетов</a:t>
            </a:r>
            <a:br>
              <a:rPr lang="ru-RU" sz="3300" b="1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500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500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3 месяца </a:t>
            </a:r>
            <a:r>
              <a:rPr lang="ru-RU" sz="3000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2026 год</a:t>
            </a:r>
            <a:br>
              <a:rPr lang="ru-RU" sz="3000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000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i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000" i="1" cap="all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4824413" y="5949950"/>
            <a:ext cx="3960812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50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отдел Шумилинского райисполкома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098836"/>
              </p:ext>
            </p:extLst>
          </p:nvPr>
        </p:nvGraphicFramePr>
        <p:xfrm>
          <a:off x="0" y="1238250"/>
          <a:ext cx="9144000" cy="4986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19195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 кв. 2022г</a:t>
                      </a:r>
                      <a:r>
                        <a:rPr lang="ru-RU" sz="1200" dirty="0" smtClean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 кв. 202</a:t>
                      </a:r>
                      <a:r>
                        <a:rPr lang="en-US" sz="1400" dirty="0" smtClean="0"/>
                        <a:t>3</a:t>
                      </a:r>
                      <a:r>
                        <a:rPr lang="ru-RU" sz="1400" dirty="0" smtClean="0"/>
                        <a:t>г</a:t>
                      </a:r>
                      <a:r>
                        <a:rPr lang="ru-RU" sz="1200" dirty="0" smtClean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 </a:t>
                      </a:r>
                      <a:r>
                        <a:rPr lang="ru-RU" sz="1400" dirty="0" smtClean="0"/>
                        <a:t>кв.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2024</a:t>
                      </a:r>
                      <a:r>
                        <a:rPr lang="en-US" sz="1400" dirty="0" smtClean="0"/>
                        <a:t> </a:t>
                      </a:r>
                      <a:r>
                        <a:rPr lang="ru-RU" sz="1400" dirty="0" smtClean="0"/>
                        <a:t>г.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 кв.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2025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г.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 кв.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2026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г.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16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Ценные бумаги, размещенные местными исполнительными и распорядительными органами на внутреннем финансовом рынке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2260,6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3687,8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9793,2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7 436,8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5281,3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16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Обязательства, подлежащие исполнению по выданным гарантиям местных исполнительных и распорядительных органов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18" marB="4571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2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Бюджетные кредиты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2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Долг органов местного управления и самоуправления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2260,6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3687,8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9793,2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7 436,8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5681,3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28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Долг, гарантированный местными исполнительными и распорядительными органами 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94,0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91,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2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+mn-lt"/>
                        </a:rPr>
                        <a:t>ВСЕГО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T="45718" marB="4571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2360,0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3781,8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9884,2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7 522,8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5 761,5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74848" y="-27384"/>
            <a:ext cx="8229600" cy="1143000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eaLnBrk="1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Долговые обязательства </a:t>
            </a:r>
            <a:b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органов местного управления и самоуправления</a:t>
            </a:r>
          </a:p>
        </p:txBody>
      </p:sp>
      <p:sp>
        <p:nvSpPr>
          <p:cNvPr id="14397" name="TextBox 3"/>
          <p:cNvSpPr txBox="1">
            <a:spLocks noChangeArrowheads="1"/>
          </p:cNvSpPr>
          <p:nvPr/>
        </p:nvSpPr>
        <p:spPr bwMode="auto">
          <a:xfrm>
            <a:off x="8213725" y="992188"/>
            <a:ext cx="8270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>
                <a:latin typeface="Calibri" panose="020F0502020204030204" pitchFamily="34" charset="0"/>
              </a:rPr>
              <a:t>тыс.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71254"/>
              </p:ext>
            </p:extLst>
          </p:nvPr>
        </p:nvGraphicFramePr>
        <p:xfrm>
          <a:off x="266700" y="1854200"/>
          <a:ext cx="8342313" cy="357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7" name="Лист" r:id="rId4" imgW="8391457" imgH="3686175" progId="Excel.Sheet.8">
                  <p:embed/>
                </p:oleObj>
              </mc:Choice>
              <mc:Fallback>
                <p:oleObj name="Лист" r:id="rId4" imgW="8391457" imgH="3686175" progId="Excel.Sheet.8">
                  <p:embed/>
                  <p:pic>
                    <p:nvPicPr>
                      <p:cNvPr id="0" name="Диаграмма 17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1854200"/>
                        <a:ext cx="8342313" cy="357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640960" cy="980728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18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Динамика просроченной задолженности </a:t>
            </a:r>
            <a:br>
              <a:rPr lang="ru-RU" sz="18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 бюджетным ссудам (займам), исполненным гарантиям</a:t>
            </a:r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250825" y="1628775"/>
            <a:ext cx="6318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>
                <a:latin typeface="Calibri" panose="020F0502020204030204" pitchFamily="34" charset="0"/>
              </a:rPr>
              <a:t>тыс.руб.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467544" y="404664"/>
            <a:ext cx="8229600" cy="70609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Clr>
                <a:schemeClr val="accent6">
                  <a:lumMod val="75000"/>
                </a:schemeClr>
              </a:buClr>
              <a:defRPr/>
            </a:pPr>
            <a:r>
              <a:rPr lang="ru-RU" sz="2100" b="1" i="1" cap="all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Состав местных бюджетов </a:t>
            </a:r>
            <a:br>
              <a:rPr lang="ru-RU" sz="2100" b="1" i="1" cap="all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100" b="1" i="1" cap="all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1476375" y="1844675"/>
            <a:ext cx="3959225" cy="1512888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Calibri" panose="020F0502020204030204" pitchFamily="34" charset="0"/>
              </a:rPr>
              <a:t>РАЙОННЫЙ БЮДЖЕТ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6375" y="3573463"/>
            <a:ext cx="3959225" cy="1511300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БЮДЖЕТЫ сельских Советов</a:t>
            </a:r>
          </a:p>
        </p:txBody>
      </p:sp>
      <p:sp>
        <p:nvSpPr>
          <p:cNvPr id="4101" name="TextBox 6"/>
          <p:cNvSpPr txBox="1">
            <a:spLocks noChangeArrowheads="1"/>
          </p:cNvSpPr>
          <p:nvPr/>
        </p:nvSpPr>
        <p:spPr bwMode="auto">
          <a:xfrm>
            <a:off x="6084888" y="2278063"/>
            <a:ext cx="1301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i="1">
                <a:latin typeface="Calibri" panose="020F0502020204030204" pitchFamily="34" charset="0"/>
              </a:rPr>
              <a:t>Базовый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i="1">
                <a:latin typeface="Calibri" panose="020F0502020204030204" pitchFamily="34" charset="0"/>
              </a:rPr>
              <a:t>уровень (1)</a:t>
            </a:r>
          </a:p>
        </p:txBody>
      </p:sp>
      <p:sp>
        <p:nvSpPr>
          <p:cNvPr id="4102" name="TextBox 7"/>
          <p:cNvSpPr txBox="1">
            <a:spLocks noChangeArrowheads="1"/>
          </p:cNvSpPr>
          <p:nvPr/>
        </p:nvSpPr>
        <p:spPr bwMode="auto">
          <a:xfrm>
            <a:off x="6107113" y="4005263"/>
            <a:ext cx="13128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i="1">
                <a:latin typeface="Calibri" panose="020F0502020204030204" pitchFamily="34" charset="0"/>
              </a:rPr>
              <a:t>Первичный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i="1">
                <a:latin typeface="Calibri" panose="020F0502020204030204" pitchFamily="34" charset="0"/>
              </a:rPr>
              <a:t>уровень (8)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24" name="Group 1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532761"/>
              </p:ext>
            </p:extLst>
          </p:nvPr>
        </p:nvGraphicFramePr>
        <p:xfrm>
          <a:off x="395288" y="817563"/>
          <a:ext cx="8424863" cy="5100638"/>
        </p:xfrm>
        <a:graphic>
          <a:graphicData uri="http://schemas.openxmlformats.org/drawingml/2006/table">
            <a:tbl>
              <a:tblPr/>
              <a:tblGrid>
                <a:gridCol w="2106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3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41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525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63629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Наименование</a:t>
                      </a:r>
                    </a:p>
                  </a:txBody>
                  <a:tcPr marL="91439" marR="91439"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ДОХОДЫ</a:t>
                      </a:r>
                    </a:p>
                  </a:txBody>
                  <a:tcPr marL="91439" marR="91439"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РАСХОДЫ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1439" marR="91439" marT="45729" marB="4572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ДЕФИЦИТ(-); ПРОФИЦИТ (+)</a:t>
                      </a:r>
                    </a:p>
                  </a:txBody>
                  <a:tcPr marL="91439" marR="91439" marT="45729" marB="4572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8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Уточненный  план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 кв.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2026 г.</a:t>
                      </a: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Исполнено</a:t>
                      </a: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 кв.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2026 г.</a:t>
                      </a: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Уточненный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 кв.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2026 г.</a:t>
                      </a: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Исполнено</a:t>
                      </a: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 кв.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2026 г.</a:t>
                      </a: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Уточненный 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 кв.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2026 г.</a:t>
                      </a: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Исполнено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 кв.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2026 г.</a:t>
                      </a:r>
                      <a:endParaRPr kumimoji="0" lang="en-US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3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Консолидированный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бюджет района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17 787,4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17 807,6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100,1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18 258,7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17 983,9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-471,3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-176,3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Районный бюджет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17 498,8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17 488,9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17 957,1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17 722,2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-458,3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-233,3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Добейский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111,1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82,2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Ковляковский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101,2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75,3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Ловжанский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109,7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Мишневичский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106,4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78,4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Николаевский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43,9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139,4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78,4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Обольский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102,5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Светлосельский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104,1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3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Сиротинский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111,7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84,4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531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ИТОГО по бюджетам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сельских Советов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288,6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318,7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110,4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301,6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261,7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86,8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-13,0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57,0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8406524" cy="476672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1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Исполнение бюджета</a:t>
            </a:r>
          </a:p>
        </p:txBody>
      </p:sp>
      <p:sp>
        <p:nvSpPr>
          <p:cNvPr id="5262" name="TextBox 1"/>
          <p:cNvSpPr txBox="1">
            <a:spLocks noChangeArrowheads="1"/>
          </p:cNvSpPr>
          <p:nvPr/>
        </p:nvSpPr>
        <p:spPr bwMode="auto">
          <a:xfrm>
            <a:off x="8101013" y="549275"/>
            <a:ext cx="6318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>
                <a:latin typeface="Calibri" panose="020F0502020204030204" pitchFamily="34" charset="0"/>
              </a:rPr>
              <a:t>тыс.руб.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>
              <a:buClr>
                <a:schemeClr val="accent6">
                  <a:lumMod val="75000"/>
                </a:schemeClr>
              </a:buClr>
              <a:defRPr/>
            </a:pPr>
            <a:r>
              <a:rPr lang="ru-RU" sz="21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Структура доходов местных бюджетов</a:t>
            </a:r>
            <a:br>
              <a:rPr lang="ru-RU" sz="21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100" b="1" i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6"/>
          <p:cNvSpPr txBox="1">
            <a:spLocks noChangeArrowheads="1"/>
          </p:cNvSpPr>
          <p:nvPr/>
        </p:nvSpPr>
        <p:spPr bwMode="auto">
          <a:xfrm>
            <a:off x="125413" y="825500"/>
            <a:ext cx="6794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/>
              <a:t>тыс.руб.</a:t>
            </a:r>
          </a:p>
        </p:txBody>
      </p:sp>
      <p:graphicFrame>
        <p:nvGraphicFramePr>
          <p:cNvPr id="6148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3806713"/>
              </p:ext>
            </p:extLst>
          </p:nvPr>
        </p:nvGraphicFramePr>
        <p:xfrm>
          <a:off x="190500" y="1003300"/>
          <a:ext cx="2244725" cy="414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" name="Лист" r:id="rId4" imgW="3914919" imgH="4238489" progId="Excel.Sheet.8">
                  <p:embed/>
                </p:oleObj>
              </mc:Choice>
              <mc:Fallback>
                <p:oleObj name="Лист" r:id="rId4" imgW="3914919" imgH="4238489" progId="Excel.Sheet.8">
                  <p:embed/>
                  <p:pic>
                    <p:nvPicPr>
                      <p:cNvPr id="0" name="Диаграмма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1003300"/>
                        <a:ext cx="2244725" cy="414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3195310"/>
              </p:ext>
            </p:extLst>
          </p:nvPr>
        </p:nvGraphicFramePr>
        <p:xfrm>
          <a:off x="3121025" y="1479550"/>
          <a:ext cx="4105275" cy="461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" name="Лист" r:id="rId6" imgW="4438746" imgH="4962559" progId="Excel.Sheet.8">
                  <p:embed/>
                </p:oleObj>
              </mc:Choice>
              <mc:Fallback>
                <p:oleObj name="Лист" r:id="rId6" imgW="4438746" imgH="4962559" progId="Excel.Sheet.8">
                  <p:embed/>
                  <p:pic>
                    <p:nvPicPr>
                      <p:cNvPr id="0" name="Диаграмма 14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025" y="1479550"/>
                        <a:ext cx="4105275" cy="461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Box 15"/>
          <p:cNvSpPr txBox="1">
            <a:spLocks noChangeArrowheads="1"/>
          </p:cNvSpPr>
          <p:nvPr/>
        </p:nvSpPr>
        <p:spPr bwMode="auto">
          <a:xfrm>
            <a:off x="3132138" y="1341438"/>
            <a:ext cx="6794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/>
              <a:t>тыс.руб.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0" y="116632"/>
            <a:ext cx="9361040" cy="850106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norm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Clr>
                <a:schemeClr val="accent6">
                  <a:lumMod val="75000"/>
                </a:schemeClr>
              </a:buClr>
              <a:defRPr/>
            </a:pPr>
            <a:r>
              <a:rPr lang="ru-RU" sz="2300" b="1" i="1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Динамика доходов местных бюджетов</a:t>
            </a:r>
            <a:endParaRPr lang="ru-RU" sz="1700" b="1" i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9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6498983"/>
              </p:ext>
            </p:extLst>
          </p:nvPr>
        </p:nvGraphicFramePr>
        <p:xfrm>
          <a:off x="2300288" y="887413"/>
          <a:ext cx="6246812" cy="569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5" name="Лист" r:id="rId3" imgW="6153284" imgH="4724366" progId="Excel.Sheet.8">
                  <p:embed/>
                </p:oleObj>
              </mc:Choice>
              <mc:Fallback>
                <p:oleObj name="Лист" r:id="rId3" imgW="6153284" imgH="4724366" progId="Excel.Sheet.8">
                  <p:embed/>
                  <p:pic>
                    <p:nvPicPr>
                      <p:cNvPr id="0" name="Диаграмма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887413"/>
                        <a:ext cx="6246812" cy="569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8022638"/>
              </p:ext>
            </p:extLst>
          </p:nvPr>
        </p:nvGraphicFramePr>
        <p:xfrm>
          <a:off x="211138" y="1285875"/>
          <a:ext cx="2640012" cy="361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6" name="Лист" r:id="rId5" imgW="3848138" imgH="3438491" progId="Excel.Sheet.8">
                  <p:embed/>
                </p:oleObj>
              </mc:Choice>
              <mc:Fallback>
                <p:oleObj name="Лист" r:id="rId5" imgW="3848138" imgH="3438491" progId="Excel.Sheet.8">
                  <p:embed/>
                  <p:pic>
                    <p:nvPicPr>
                      <p:cNvPr id="0" name="Диаграмма 7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8" y="1285875"/>
                        <a:ext cx="2640012" cy="361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 flipV="1">
            <a:off x="1172368" y="1401950"/>
            <a:ext cx="715963" cy="301625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98" name="TextBox 9"/>
          <p:cNvSpPr txBox="1">
            <a:spLocks noChangeArrowheads="1"/>
          </p:cNvSpPr>
          <p:nvPr/>
        </p:nvSpPr>
        <p:spPr bwMode="auto">
          <a:xfrm>
            <a:off x="1336715" y="1157288"/>
            <a:ext cx="5709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108,8%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8199" name="TextBox 11"/>
          <p:cNvSpPr txBox="1">
            <a:spLocks noChangeArrowheads="1"/>
          </p:cNvSpPr>
          <p:nvPr/>
        </p:nvSpPr>
        <p:spPr bwMode="auto">
          <a:xfrm>
            <a:off x="2851150" y="1182688"/>
            <a:ext cx="717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119,5%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V="1">
            <a:off x="4323411" y="1212959"/>
            <a:ext cx="419967" cy="215792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01" name="TextBox 24"/>
          <p:cNvSpPr txBox="1">
            <a:spLocks noChangeArrowheads="1"/>
          </p:cNvSpPr>
          <p:nvPr/>
        </p:nvSpPr>
        <p:spPr bwMode="auto">
          <a:xfrm>
            <a:off x="3603792" y="1558982"/>
            <a:ext cx="7635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000" dirty="0" smtClean="0">
                <a:latin typeface="Calibri" panose="020F0502020204030204" pitchFamily="34" charset="0"/>
              </a:rPr>
              <a:t>1</a:t>
            </a:r>
            <a:r>
              <a:rPr lang="ru-RU" altLang="ru-RU" sz="1000" dirty="0" smtClean="0">
                <a:latin typeface="Calibri" panose="020F0502020204030204" pitchFamily="34" charset="0"/>
              </a:rPr>
              <a:t>20</a:t>
            </a:r>
            <a:r>
              <a:rPr lang="ru-RU" altLang="ru-RU" sz="1000" dirty="0" smtClean="0">
                <a:latin typeface="Calibri" panose="020F0502020204030204" pitchFamily="34" charset="0"/>
              </a:rPr>
              <a:t>,0%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8202" name="TextBox 26"/>
          <p:cNvSpPr txBox="1">
            <a:spLocks noChangeArrowheads="1"/>
          </p:cNvSpPr>
          <p:nvPr/>
        </p:nvSpPr>
        <p:spPr bwMode="auto">
          <a:xfrm>
            <a:off x="5180013" y="1360488"/>
            <a:ext cx="63658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123,2</a:t>
            </a:r>
            <a:r>
              <a:rPr lang="ru-RU" altLang="ru-RU" sz="1000" dirty="0" smtClean="0">
                <a:latin typeface="Calibri" panose="020F0502020204030204" pitchFamily="34" charset="0"/>
              </a:rPr>
              <a:t>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8203" name="TextBox 27"/>
          <p:cNvSpPr txBox="1">
            <a:spLocks noChangeArrowheads="1"/>
          </p:cNvSpPr>
          <p:nvPr/>
        </p:nvSpPr>
        <p:spPr bwMode="auto">
          <a:xfrm>
            <a:off x="5834187" y="1000022"/>
            <a:ext cx="57626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166,1%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8204" name="TextBox 28"/>
          <p:cNvSpPr txBox="1">
            <a:spLocks noChangeArrowheads="1"/>
          </p:cNvSpPr>
          <p:nvPr/>
        </p:nvSpPr>
        <p:spPr bwMode="auto">
          <a:xfrm>
            <a:off x="6412038" y="1540960"/>
            <a:ext cx="72866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155,3%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8205" name="TextBox 29"/>
          <p:cNvSpPr txBox="1">
            <a:spLocks noChangeArrowheads="1"/>
          </p:cNvSpPr>
          <p:nvPr/>
        </p:nvSpPr>
        <p:spPr bwMode="auto">
          <a:xfrm>
            <a:off x="7076675" y="1946655"/>
            <a:ext cx="6572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000" dirty="0" smtClean="0">
                <a:latin typeface="Calibri" panose="020F0502020204030204" pitchFamily="34" charset="0"/>
              </a:rPr>
              <a:t>1</a:t>
            </a:r>
            <a:r>
              <a:rPr lang="ru-RU" altLang="ru-RU" sz="1000" dirty="0" smtClean="0">
                <a:latin typeface="Calibri" panose="020F0502020204030204" pitchFamily="34" charset="0"/>
              </a:rPr>
              <a:t>1</a:t>
            </a:r>
            <a:r>
              <a:rPr lang="ru-RU" altLang="ru-RU" sz="1000" dirty="0" smtClean="0">
                <a:latin typeface="Calibri" panose="020F0502020204030204" pitchFamily="34" charset="0"/>
              </a:rPr>
              <a:t>8,5%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8206" name="TextBox 30"/>
          <p:cNvSpPr txBox="1">
            <a:spLocks noChangeArrowheads="1"/>
          </p:cNvSpPr>
          <p:nvPr/>
        </p:nvSpPr>
        <p:spPr bwMode="auto">
          <a:xfrm>
            <a:off x="7742238" y="1483598"/>
            <a:ext cx="62071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123,8</a:t>
            </a:r>
            <a:r>
              <a:rPr lang="en-US" altLang="ru-RU" sz="1000" dirty="0" smtClean="0">
                <a:latin typeface="Calibri" panose="020F0502020204030204" pitchFamily="34" charset="0"/>
              </a:rPr>
              <a:t>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8207" name="TextBox 31"/>
          <p:cNvSpPr txBox="1">
            <a:spLocks noChangeArrowheads="1"/>
          </p:cNvSpPr>
          <p:nvPr/>
        </p:nvSpPr>
        <p:spPr bwMode="auto">
          <a:xfrm>
            <a:off x="539750" y="1157288"/>
            <a:ext cx="6318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>
                <a:latin typeface="Calibri" panose="020F0502020204030204" pitchFamily="34" charset="0"/>
              </a:rPr>
              <a:t>тыс.руб.</a:t>
            </a:r>
          </a:p>
        </p:txBody>
      </p:sp>
      <p:sp>
        <p:nvSpPr>
          <p:cNvPr id="8208" name="TextBox 32"/>
          <p:cNvSpPr txBox="1">
            <a:spLocks noChangeArrowheads="1"/>
          </p:cNvSpPr>
          <p:nvPr/>
        </p:nvSpPr>
        <p:spPr bwMode="auto">
          <a:xfrm>
            <a:off x="2879725" y="765175"/>
            <a:ext cx="6318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>
                <a:latin typeface="Calibri" panose="020F0502020204030204" pitchFamily="34" charset="0"/>
              </a:rPr>
              <a:t>тыс.руб.</a:t>
            </a:r>
          </a:p>
        </p:txBody>
      </p:sp>
      <p:cxnSp>
        <p:nvCxnSpPr>
          <p:cNvPr id="34" name="Прямая со стрелкой 33"/>
          <p:cNvCxnSpPr/>
          <p:nvPr/>
        </p:nvCxnSpPr>
        <p:spPr>
          <a:xfrm flipV="1">
            <a:off x="6516688" y="6165850"/>
            <a:ext cx="792162" cy="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10" name="TextBox 34"/>
          <p:cNvSpPr txBox="1">
            <a:spLocks noChangeArrowheads="1"/>
          </p:cNvSpPr>
          <p:nvPr/>
        </p:nvSpPr>
        <p:spPr bwMode="auto">
          <a:xfrm>
            <a:off x="5219700" y="5929313"/>
            <a:ext cx="129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>
                <a:latin typeface="Calibri" panose="020F0502020204030204" pitchFamily="34" charset="0"/>
              </a:rPr>
              <a:t>Темпы роста доходов</a:t>
            </a:r>
          </a:p>
        </p:txBody>
      </p:sp>
      <p:cxnSp>
        <p:nvCxnSpPr>
          <p:cNvPr id="36" name="Прямая со стрелкой 35"/>
          <p:cNvCxnSpPr/>
          <p:nvPr/>
        </p:nvCxnSpPr>
        <p:spPr>
          <a:xfrm flipV="1">
            <a:off x="2899485" y="1520826"/>
            <a:ext cx="499353" cy="26119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12" name="TextBox 36"/>
          <p:cNvSpPr txBox="1">
            <a:spLocks noChangeArrowheads="1"/>
          </p:cNvSpPr>
          <p:nvPr/>
        </p:nvSpPr>
        <p:spPr bwMode="auto">
          <a:xfrm>
            <a:off x="4336283" y="966738"/>
            <a:ext cx="6318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131,8%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flipV="1">
            <a:off x="7910513" y="1715295"/>
            <a:ext cx="448647" cy="19923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6425439" y="1852278"/>
            <a:ext cx="512867" cy="217488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7141842" y="2244410"/>
            <a:ext cx="445561" cy="233986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8202" idx="3"/>
          </p:cNvCxnSpPr>
          <p:nvPr/>
        </p:nvCxnSpPr>
        <p:spPr>
          <a:xfrm flipV="1">
            <a:off x="5816600" y="1259199"/>
            <a:ext cx="444502" cy="22440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5011738" y="1716088"/>
            <a:ext cx="401637" cy="228600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3599538" y="1894159"/>
            <a:ext cx="455613" cy="242887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658" y="248247"/>
            <a:ext cx="8601941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1600" b="1" i="1" cap="all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Доля собственных доходов в структуре доходов местных бюджетов</a:t>
            </a:r>
          </a:p>
        </p:txBody>
      </p:sp>
      <p:graphicFrame>
        <p:nvGraphicFramePr>
          <p:cNvPr id="9219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869157"/>
              </p:ext>
            </p:extLst>
          </p:nvPr>
        </p:nvGraphicFramePr>
        <p:xfrm>
          <a:off x="395288" y="1268413"/>
          <a:ext cx="8027987" cy="480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2" name="Лист" r:id="rId3" imgW="8124835" imgH="5019811" progId="Excel.Sheet.8">
                  <p:embed/>
                </p:oleObj>
              </mc:Choice>
              <mc:Fallback>
                <p:oleObj name="Лист" r:id="rId3" imgW="8124835" imgH="5019811" progId="Excel.Sheet.8">
                  <p:embed/>
                  <p:pic>
                    <p:nvPicPr>
                      <p:cNvPr id="0" name="Диаграмма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268413"/>
                        <a:ext cx="8027987" cy="480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5610" y="0"/>
            <a:ext cx="9525744" cy="1484784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eaLnBrk="1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Структура расходов местных бюджетов                </a:t>
            </a:r>
            <a:r>
              <a:rPr lang="en-US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 функциональной классификации расходов бюджета</a:t>
            </a:r>
            <a:b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300" b="1" i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43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652446"/>
              </p:ext>
            </p:extLst>
          </p:nvPr>
        </p:nvGraphicFramePr>
        <p:xfrm>
          <a:off x="468313" y="620713"/>
          <a:ext cx="7974012" cy="6120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7" name="Лист" r:id="rId4" imgW="9286943" imgH="6743700" progId="Excel.Sheet.8">
                  <p:embed/>
                </p:oleObj>
              </mc:Choice>
              <mc:Fallback>
                <p:oleObj name="Лист" r:id="rId4" imgW="9286943" imgH="6743700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620713"/>
                        <a:ext cx="7974012" cy="61206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7164288" y="1052736"/>
          <a:ext cx="172819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5710740"/>
              </p:ext>
            </p:extLst>
          </p:nvPr>
        </p:nvGraphicFramePr>
        <p:xfrm>
          <a:off x="344488" y="1200150"/>
          <a:ext cx="7937500" cy="510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Лист" r:id="rId3" imgW="8534400" imgH="4591140" progId="Excel.Sheet.8">
                  <p:embed/>
                </p:oleObj>
              </mc:Choice>
              <mc:Fallback>
                <p:oleObj name="Лист" r:id="rId3" imgW="8534400" imgH="4591140" progId="Excel.Sheet.8">
                  <p:embed/>
                  <p:pic>
                    <p:nvPicPr>
                      <p:cNvPr id="0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8" y="1200150"/>
                        <a:ext cx="7937500" cy="510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50106"/>
          </a:xfrm>
          <a:ln>
            <a:miter lim="800000"/>
            <a:headEnd/>
            <a:tailEnd/>
          </a:ln>
          <a:extLst/>
        </p:spPr>
        <p:txBody>
          <a:bodyPr>
            <a:noAutofit/>
          </a:bodyPr>
          <a:lstStyle/>
          <a:p>
            <a:pPr eaLnBrk="1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Структура расходов местных бюджетов                </a:t>
            </a:r>
            <a:r>
              <a:rPr lang="en-US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по экономической классификации расходов бюджета</a:t>
            </a:r>
            <a:b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300" b="1" i="1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/>
        </p:nvGraphicFramePr>
        <p:xfrm>
          <a:off x="6300192" y="1196752"/>
          <a:ext cx="151216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452765"/>
              </p:ext>
            </p:extLst>
          </p:nvPr>
        </p:nvGraphicFramePr>
        <p:xfrm>
          <a:off x="292100" y="1114425"/>
          <a:ext cx="4557713" cy="382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85" name="Лист" r:id="rId3" imgW="3819457" imgH="3933915" progId="Excel.Sheet.8">
                  <p:embed/>
                </p:oleObj>
              </mc:Choice>
              <mc:Fallback>
                <p:oleObj name="Лист" r:id="rId3" imgW="3819457" imgH="3933915" progId="Excel.Sheet.8">
                  <p:embed/>
                  <p:pic>
                    <p:nvPicPr>
                      <p:cNvPr id="0" name="Диаграмма 20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" y="1114425"/>
                        <a:ext cx="4557713" cy="382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975275"/>
              </p:ext>
            </p:extLst>
          </p:nvPr>
        </p:nvGraphicFramePr>
        <p:xfrm>
          <a:off x="4405313" y="1246188"/>
          <a:ext cx="4100512" cy="369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86" name="Лист" r:id="rId5" imgW="4438785" imgH="2876640" progId="Excel.Sheet.8">
                  <p:embed/>
                </p:oleObj>
              </mc:Choice>
              <mc:Fallback>
                <p:oleObj name="Лист" r:id="rId5" imgW="4438785" imgH="2876640" progId="Excel.Sheet.8">
                  <p:embed/>
                  <p:pic>
                    <p:nvPicPr>
                      <p:cNvPr id="0" name="Диаграмма 2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3" y="1246188"/>
                        <a:ext cx="4100512" cy="369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5192" y="0"/>
            <a:ext cx="8229600" cy="850106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 eaLnBrk="1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sz="2300" b="1" i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Динамика расходов местных бюджетов 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568666" y="1425409"/>
            <a:ext cx="481606" cy="227806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3267273" y="1438275"/>
            <a:ext cx="413544" cy="246221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4909524" y="2429055"/>
            <a:ext cx="221471" cy="14603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5749926" y="1740764"/>
            <a:ext cx="229075" cy="267427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7153275" y="2080088"/>
            <a:ext cx="182667" cy="35952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22" name="TextBox 15"/>
          <p:cNvSpPr txBox="1">
            <a:spLocks noChangeArrowheads="1"/>
          </p:cNvSpPr>
          <p:nvPr/>
        </p:nvSpPr>
        <p:spPr bwMode="auto">
          <a:xfrm>
            <a:off x="1491427" y="1114425"/>
            <a:ext cx="6858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109,8%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23" name="TextBox 19"/>
          <p:cNvSpPr txBox="1">
            <a:spLocks noChangeArrowheads="1"/>
          </p:cNvSpPr>
          <p:nvPr/>
        </p:nvSpPr>
        <p:spPr bwMode="auto">
          <a:xfrm>
            <a:off x="3255378" y="1079500"/>
            <a:ext cx="7191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000" dirty="0" smtClean="0">
                <a:latin typeface="Calibri" panose="020F0502020204030204" pitchFamily="34" charset="0"/>
              </a:rPr>
              <a:t>1</a:t>
            </a:r>
            <a:r>
              <a:rPr lang="ru-RU" altLang="ru-RU" sz="1000" dirty="0" smtClean="0">
                <a:latin typeface="Calibri" panose="020F0502020204030204" pitchFamily="34" charset="0"/>
              </a:rPr>
              <a:t>09,2%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24" name="TextBox 21"/>
          <p:cNvSpPr txBox="1">
            <a:spLocks noChangeArrowheads="1"/>
          </p:cNvSpPr>
          <p:nvPr/>
        </p:nvSpPr>
        <p:spPr bwMode="auto">
          <a:xfrm>
            <a:off x="4814888" y="1438275"/>
            <a:ext cx="5683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000" dirty="0" smtClean="0">
                <a:latin typeface="Calibri" panose="020F0502020204030204" pitchFamily="34" charset="0"/>
              </a:rPr>
              <a:t>1</a:t>
            </a:r>
            <a:r>
              <a:rPr lang="ru-RU" altLang="ru-RU" sz="1000" dirty="0" smtClean="0">
                <a:latin typeface="Calibri" panose="020F0502020204030204" pitchFamily="34" charset="0"/>
              </a:rPr>
              <a:t>38</a:t>
            </a:r>
            <a:r>
              <a:rPr lang="en-US" altLang="ru-RU" sz="1000" dirty="0" smtClean="0">
                <a:latin typeface="Calibri" panose="020F0502020204030204" pitchFamily="34" charset="0"/>
              </a:rPr>
              <a:t>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25" name="TextBox 22"/>
          <p:cNvSpPr txBox="1">
            <a:spLocks noChangeArrowheads="1"/>
          </p:cNvSpPr>
          <p:nvPr/>
        </p:nvSpPr>
        <p:spPr bwMode="auto">
          <a:xfrm>
            <a:off x="5170488" y="1484313"/>
            <a:ext cx="60483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>
                <a:latin typeface="Calibri" panose="020F0502020204030204" pitchFamily="34" charset="0"/>
              </a:rPr>
              <a:t>   9</a:t>
            </a:r>
            <a:r>
              <a:rPr lang="ru-RU" altLang="ru-RU" sz="1000" dirty="0" smtClean="0">
                <a:latin typeface="Calibri" panose="020F0502020204030204" pitchFamily="34" charset="0"/>
              </a:rPr>
              <a:t>4%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26" name="TextBox 23"/>
          <p:cNvSpPr txBox="1">
            <a:spLocks noChangeArrowheads="1"/>
          </p:cNvSpPr>
          <p:nvPr/>
        </p:nvSpPr>
        <p:spPr bwMode="auto">
          <a:xfrm>
            <a:off x="5572125" y="1441450"/>
            <a:ext cx="723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>
                <a:latin typeface="Calibri" panose="020F0502020204030204" pitchFamily="34" charset="0"/>
              </a:rPr>
              <a:t> </a:t>
            </a:r>
            <a:r>
              <a:rPr lang="ru-RU" altLang="ru-RU" sz="1000" dirty="0" smtClean="0">
                <a:latin typeface="Calibri" panose="020F0502020204030204" pitchFamily="34" charset="0"/>
              </a:rPr>
              <a:t> 162%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27" name="TextBox 24"/>
          <p:cNvSpPr txBox="1">
            <a:spLocks noChangeArrowheads="1"/>
          </p:cNvSpPr>
          <p:nvPr/>
        </p:nvSpPr>
        <p:spPr bwMode="auto">
          <a:xfrm>
            <a:off x="6019800" y="1638300"/>
            <a:ext cx="5683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122%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28" name="TextBox 25"/>
          <p:cNvSpPr txBox="1">
            <a:spLocks noChangeArrowheads="1"/>
          </p:cNvSpPr>
          <p:nvPr/>
        </p:nvSpPr>
        <p:spPr bwMode="auto">
          <a:xfrm>
            <a:off x="6456363" y="1392238"/>
            <a:ext cx="6969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>
                <a:latin typeface="Calibri" panose="020F0502020204030204" pitchFamily="34" charset="0"/>
              </a:rPr>
              <a:t>  </a:t>
            </a:r>
            <a:r>
              <a:rPr lang="ru-RU" altLang="ru-RU" sz="1000" dirty="0" smtClean="0">
                <a:latin typeface="Calibri" panose="020F0502020204030204" pitchFamily="34" charset="0"/>
              </a:rPr>
              <a:t>95</a:t>
            </a:r>
            <a:r>
              <a:rPr lang="en-US" altLang="ru-RU" sz="1000" dirty="0" smtClean="0">
                <a:latin typeface="Calibri" panose="020F0502020204030204" pitchFamily="34" charset="0"/>
              </a:rPr>
              <a:t> </a:t>
            </a:r>
            <a:r>
              <a:rPr lang="ru-RU" altLang="ru-RU" sz="1000" dirty="0">
                <a:latin typeface="Calibri" panose="020F0502020204030204" pitchFamily="34" charset="0"/>
              </a:rPr>
              <a:t>%</a:t>
            </a:r>
          </a:p>
        </p:txBody>
      </p:sp>
      <p:sp>
        <p:nvSpPr>
          <p:cNvPr id="13329" name="TextBox 26"/>
          <p:cNvSpPr txBox="1">
            <a:spLocks noChangeArrowheads="1"/>
          </p:cNvSpPr>
          <p:nvPr/>
        </p:nvSpPr>
        <p:spPr bwMode="auto">
          <a:xfrm>
            <a:off x="7004050" y="1624013"/>
            <a:ext cx="58658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000" dirty="0" smtClean="0">
                <a:latin typeface="Calibri" panose="020F0502020204030204" pitchFamily="34" charset="0"/>
              </a:rPr>
              <a:t>1</a:t>
            </a:r>
            <a:r>
              <a:rPr lang="ru-RU" altLang="ru-RU" sz="1000" dirty="0" smtClean="0">
                <a:latin typeface="Calibri" panose="020F0502020204030204" pitchFamily="34" charset="0"/>
              </a:rPr>
              <a:t>81%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30" name="TextBox 27"/>
          <p:cNvSpPr txBox="1">
            <a:spLocks noChangeArrowheads="1"/>
          </p:cNvSpPr>
          <p:nvPr/>
        </p:nvSpPr>
        <p:spPr bwMode="auto">
          <a:xfrm>
            <a:off x="7445375" y="1730375"/>
            <a:ext cx="61912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000" dirty="0" smtClean="0">
                <a:latin typeface="Calibri" panose="020F0502020204030204" pitchFamily="34" charset="0"/>
              </a:rPr>
              <a:t>1</a:t>
            </a:r>
            <a:r>
              <a:rPr lang="ru-RU" altLang="ru-RU" sz="1000" dirty="0" smtClean="0">
                <a:latin typeface="Calibri" panose="020F0502020204030204" pitchFamily="34" charset="0"/>
              </a:rPr>
              <a:t>19%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31" name="TextBox 28"/>
          <p:cNvSpPr txBox="1">
            <a:spLocks noChangeArrowheads="1"/>
          </p:cNvSpPr>
          <p:nvPr/>
        </p:nvSpPr>
        <p:spPr bwMode="auto">
          <a:xfrm>
            <a:off x="7948612" y="1484313"/>
            <a:ext cx="68738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dirty="0" smtClean="0">
                <a:latin typeface="Calibri" panose="020F0502020204030204" pitchFamily="34" charset="0"/>
              </a:rPr>
              <a:t>132%</a:t>
            </a:r>
            <a:endParaRPr lang="ru-RU" altLang="ru-RU" sz="1000" dirty="0">
              <a:latin typeface="Calibri" panose="020F0502020204030204" pitchFamily="34" charset="0"/>
            </a:endParaRPr>
          </a:p>
        </p:txBody>
      </p:sp>
      <p:sp>
        <p:nvSpPr>
          <p:cNvPr id="13332" name="TextBox 30"/>
          <p:cNvSpPr txBox="1">
            <a:spLocks noChangeArrowheads="1"/>
          </p:cNvSpPr>
          <p:nvPr/>
        </p:nvSpPr>
        <p:spPr bwMode="auto">
          <a:xfrm>
            <a:off x="1619250" y="4756150"/>
            <a:ext cx="1885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>
                <a:latin typeface="Calibri" panose="020F0502020204030204" pitchFamily="34" charset="0"/>
              </a:rPr>
              <a:t>Темпы роста расходов</a:t>
            </a:r>
          </a:p>
        </p:txBody>
      </p:sp>
      <p:sp>
        <p:nvSpPr>
          <p:cNvPr id="13333" name="TextBox 32"/>
          <p:cNvSpPr txBox="1">
            <a:spLocks noChangeArrowheads="1"/>
          </p:cNvSpPr>
          <p:nvPr/>
        </p:nvSpPr>
        <p:spPr bwMode="auto">
          <a:xfrm>
            <a:off x="385763" y="833438"/>
            <a:ext cx="6572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>
                <a:latin typeface="Calibri" panose="020F0502020204030204" pitchFamily="34" charset="0"/>
              </a:rPr>
              <a:t>тыс.руб.</a:t>
            </a:r>
          </a:p>
        </p:txBody>
      </p:sp>
      <p:sp>
        <p:nvSpPr>
          <p:cNvPr id="13334" name="TextBox 33"/>
          <p:cNvSpPr txBox="1">
            <a:spLocks noChangeArrowheads="1"/>
          </p:cNvSpPr>
          <p:nvPr/>
        </p:nvSpPr>
        <p:spPr bwMode="auto">
          <a:xfrm>
            <a:off x="4289425" y="2112963"/>
            <a:ext cx="30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000">
                <a:latin typeface="Calibri" panose="020F0502020204030204" pitchFamily="34" charset="0"/>
              </a:rPr>
              <a:t>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000">
              <a:latin typeface="Calibri" panose="020F0502020204030204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5386607" y="2586661"/>
            <a:ext cx="225455" cy="186455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6756607" y="2618619"/>
            <a:ext cx="202496" cy="163387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6253293" y="2439611"/>
            <a:ext cx="198475" cy="179008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7590631" y="2513013"/>
            <a:ext cx="230578" cy="147296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8033488" y="2522411"/>
            <a:ext cx="224973" cy="128499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1619250" y="5143500"/>
            <a:ext cx="792163" cy="14288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17433</TotalTime>
  <Words>478</Words>
  <Application>Microsoft Office PowerPoint</Application>
  <PresentationFormat>Экран (4:3)</PresentationFormat>
  <Paragraphs>246</Paragraphs>
  <Slides>11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Cyr</vt:lpstr>
      <vt:lpstr>Calibri</vt:lpstr>
      <vt:lpstr>Times New Roman</vt:lpstr>
      <vt:lpstr>Тема1</vt:lpstr>
      <vt:lpstr>Лист</vt:lpstr>
      <vt:lpstr>Лист Microsoft Excel 97–2003</vt:lpstr>
      <vt:lpstr>Презентация PowerPoint</vt:lpstr>
      <vt:lpstr>Презентация PowerPoint</vt:lpstr>
      <vt:lpstr>Исполнение бюджета</vt:lpstr>
      <vt:lpstr>Структура доходов местных бюджетов </vt:lpstr>
      <vt:lpstr>Презентация PowerPoint</vt:lpstr>
      <vt:lpstr>Презентация PowerPoint</vt:lpstr>
      <vt:lpstr>Структура расходов местных бюджетов                 по функциональной классификации расходов бюджета </vt:lpstr>
      <vt:lpstr>Структура расходов местных бюджетов                  по экономической классификации расходов бюджета </vt:lpstr>
      <vt:lpstr>Динамика расходов местных бюджетов </vt:lpstr>
      <vt:lpstr>Долговые обязательства  органов местного управления и самоуправления</vt:lpstr>
      <vt:lpstr>Динамика просроченной задолженности  по бюджетным ссудам (займам), исполненным гарантиям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 исполнения            местных              бюджетов                     за 2013 год</dc:title>
  <dc:creator>Юлия</dc:creator>
  <cp:lastModifiedBy>Ананьева Ольга Владимировна</cp:lastModifiedBy>
  <cp:revision>1044</cp:revision>
  <cp:lastPrinted>2015-09-15T09:10:51Z</cp:lastPrinted>
  <dcterms:created xsi:type="dcterms:W3CDTF">2014-02-26T07:18:52Z</dcterms:created>
  <dcterms:modified xsi:type="dcterms:W3CDTF">2026-04-23T07:15:42Z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971502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