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96" r:id="rId2"/>
    <p:sldId id="280" r:id="rId3"/>
    <p:sldId id="271" r:id="rId4"/>
    <p:sldId id="297" r:id="rId5"/>
    <p:sldId id="298" r:id="rId6"/>
    <p:sldId id="299" r:id="rId7"/>
    <p:sldId id="294" r:id="rId8"/>
    <p:sldId id="290" r:id="rId9"/>
    <p:sldId id="295" r:id="rId10"/>
    <p:sldId id="278" r:id="rId11"/>
    <p:sldId id="289" r:id="rId12"/>
  </p:sldIdLst>
  <p:sldSz cx="9144000" cy="6858000" type="screen4x3"/>
  <p:notesSz cx="6858000" cy="96615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7C80"/>
    <a:srgbClr val="003300"/>
    <a:srgbClr val="3278CC"/>
    <a:srgbClr val="FFFFCC"/>
    <a:srgbClr val="E0FCD8"/>
    <a:srgbClr val="D7FBCD"/>
    <a:srgbClr val="CAF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238" autoAdjust="0"/>
  </p:normalViewPr>
  <p:slideViewPr>
    <p:cSldViewPr>
      <p:cViewPr varScale="1">
        <p:scale>
          <a:sx n="86" d="100"/>
          <a:sy n="86" d="100"/>
        </p:scale>
        <p:origin x="15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84"/>
      </p:cViewPr>
      <p:guideLst>
        <p:guide orient="horz" pos="304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1;&#1070;&#1051;&#1051;&#1045;&#1058;&#1045;&#1053;&#1068;%20&#1085;&#1072;%201%20&#1086;&#1082;&#1090;&#1103;&#1073;&#1088;&#1103;%202015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1;&#1070;&#1051;&#1051;&#1045;&#1058;&#1045;&#1053;&#1068;%20&#1085;&#1072;%201%20&#1086;&#1082;&#1090;&#1103;&#1073;&#1088;&#1103;%202015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64160304027521"/>
          <c:y val="3.8801244306188205E-2"/>
          <c:w val="0.58058060598629857"/>
          <c:h val="0.8793695144984005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'Структура расх. по ФК'!$F$5</c:f>
              <c:strCache>
                <c:ptCount val="1"/>
                <c:pt idx="0">
                  <c:v>Общегосударственные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45070354501677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ФК'!$G$5</c:f>
              <c:numCache>
                <c:formatCode>#,##0.0</c:formatCode>
                <c:ptCount val="1"/>
                <c:pt idx="0">
                  <c:v>6.6028435779642765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C9-488C-A121-A23CAE6743E3}"/>
            </c:ext>
          </c:extLst>
        </c:ser>
        <c:ser>
          <c:idx val="1"/>
          <c:order val="1"/>
          <c:tx>
            <c:strRef>
              <c:f>'Структура расх. по ФК'!$F$6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1.4058259447856201E-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ФК'!$G$6</c:f>
              <c:numCache>
                <c:formatCode>#,##0.0</c:formatCode>
                <c:ptCount val="1"/>
                <c:pt idx="0">
                  <c:v>1.3025510490987434E-2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C9-488C-A121-A23CAE6743E3}"/>
            </c:ext>
          </c:extLst>
        </c:ser>
        <c:ser>
          <c:idx val="2"/>
          <c:order val="2"/>
          <c:tx>
            <c:strRef>
              <c:f>'Структура расх. по ФК'!$F$7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3.45070354501679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3,7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ФК'!$G$7</c:f>
              <c:numCache>
                <c:formatCode>#,##0.0</c:formatCode>
                <c:ptCount val="1"/>
                <c:pt idx="0">
                  <c:v>1.8584591796568222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C9-488C-A121-A23CAE6743E3}"/>
            </c:ext>
          </c:extLst>
        </c:ser>
        <c:ser>
          <c:idx val="3"/>
          <c:order val="3"/>
          <c:tx>
            <c:strRef>
              <c:f>'Структура расх. по ФК'!$F$8</c:f>
              <c:strCache>
                <c:ptCount val="1"/>
                <c:pt idx="0">
                  <c:v>Жилищные и коммунальные услуги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027446024516268"/>
                  <c:y val="-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7926711846833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ФК'!$G$8</c:f>
              <c:numCache>
                <c:formatCode>#,##0.0</c:formatCode>
                <c:ptCount val="1"/>
                <c:pt idx="0">
                  <c:v>18.702337820918089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AC9-488C-A121-A23CAE6743E3}"/>
            </c:ext>
          </c:extLst>
        </c:ser>
        <c:ser>
          <c:idx val="4"/>
          <c:order val="4"/>
          <c:tx>
            <c:strRef>
              <c:f>'Структура расх. по ФК'!$F$9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259798679776688"/>
                  <c:y val="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82632022367885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ФК'!$G$9</c:f>
              <c:numCache>
                <c:formatCode>#,##0.0</c:formatCode>
                <c:ptCount val="1"/>
                <c:pt idx="0">
                  <c:v>18.326376830887529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AC9-488C-A121-A23CAE6743E3}"/>
            </c:ext>
          </c:extLst>
        </c:ser>
        <c:ser>
          <c:idx val="5"/>
          <c:order val="5"/>
          <c:tx>
            <c:strRef>
              <c:f>'Структура расх. по ФК'!$F$10</c:f>
              <c:strCache>
                <c:ptCount val="1"/>
                <c:pt idx="0">
                  <c:v>Физкультура, культура и средства массовой информации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ФК'!$G$10</c:f>
              <c:numCache>
                <c:formatCode>#,##0.0</c:formatCode>
                <c:ptCount val="1"/>
                <c:pt idx="0">
                  <c:v>7.2925070607447795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AC9-488C-A121-A23CAE6743E3}"/>
            </c:ext>
          </c:extLst>
        </c:ser>
        <c:ser>
          <c:idx val="6"/>
          <c:order val="6"/>
          <c:tx>
            <c:strRef>
              <c:f>'Структура расх. по ФК'!$F$11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259827611747335"/>
                  <c:y val="-7.668230100037247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82632022367885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ФК'!$G$11</c:f>
              <c:numCache>
                <c:formatCode>#,##0.0</c:formatCode>
                <c:ptCount val="1"/>
                <c:pt idx="0">
                  <c:v>42.228360725160222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AC9-488C-A121-A23CAE6743E3}"/>
            </c:ext>
          </c:extLst>
        </c:ser>
        <c:ser>
          <c:idx val="7"/>
          <c:order val="7"/>
          <c:tx>
            <c:strRef>
              <c:f>'Структура расх. по ФК'!$F$12</c:f>
              <c:strCache>
                <c:ptCount val="1"/>
                <c:pt idx="0">
                  <c:v>Социальная защита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06729204001491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ФК'!$G$12</c:f>
              <c:numCache>
                <c:formatCode>#,##0.0</c:formatCode>
                <c:ptCount val="1"/>
                <c:pt idx="0">
                  <c:v>4.8899602578477266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AC9-488C-A121-A23CAE6743E3}"/>
            </c:ext>
          </c:extLst>
        </c:ser>
        <c:ser>
          <c:idx val="8"/>
          <c:order val="8"/>
          <c:tx>
            <c:strRef>
              <c:f>'Структура расх. по ФК'!$F$13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ФК'!$G$13</c:f>
              <c:numCache>
                <c:formatCode>#,##0.0</c:formatCode>
                <c:ptCount val="1"/>
                <c:pt idx="0">
                  <c:v>8.6129036330273495E-2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AC9-488C-A121-A23CAE674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589056"/>
        <c:axId val="66590592"/>
      </c:barChart>
      <c:catAx>
        <c:axId val="66589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66590592"/>
        <c:crosses val="autoZero"/>
        <c:auto val="1"/>
        <c:lblAlgn val="ctr"/>
        <c:lblOffset val="100"/>
        <c:noMultiLvlLbl val="0"/>
      </c:catAx>
      <c:valAx>
        <c:axId val="665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58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64160304027521"/>
          <c:y val="3.8801244306188198E-2"/>
          <c:w val="0.58058060598629435"/>
          <c:h val="0.879369514498400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'Структура расх. по экон.'!$D$5</c:f>
              <c:strCache>
                <c:ptCount val="1"/>
                <c:pt idx="0">
                  <c:v>Оплата труда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экон.'!$E$5</c:f>
              <c:numCache>
                <c:formatCode>0</c:formatCode>
                <c:ptCount val="1"/>
                <c:pt idx="0">
                  <c:v>57.227895938221799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9-4C15-A164-6F04DC1AC4BC}"/>
            </c:ext>
          </c:extLst>
        </c:ser>
        <c:ser>
          <c:idx val="1"/>
          <c:order val="1"/>
          <c:tx>
            <c:strRef>
              <c:f>'Структура расх. по экон.'!$D$6</c:f>
              <c:strCache>
                <c:ptCount val="1"/>
                <c:pt idx="0">
                  <c:v>Лекарственные средства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экон.'!$E$6</c:f>
              <c:numCache>
                <c:formatCode>0</c:formatCode>
                <c:ptCount val="1"/>
                <c:pt idx="0">
                  <c:v>1.7962006823760828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C9-4C15-A164-6F04DC1AC4BC}"/>
            </c:ext>
          </c:extLst>
        </c:ser>
        <c:ser>
          <c:idx val="2"/>
          <c:order val="2"/>
          <c:tx>
            <c:strRef>
              <c:f>'Структура расх. по экон.'!$D$7</c:f>
              <c:strCache>
                <c:ptCount val="1"/>
                <c:pt idx="0">
                  <c:v>Продукты питания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экон.'!$E$7</c:f>
              <c:numCache>
                <c:formatCode>0</c:formatCode>
                <c:ptCount val="1"/>
                <c:pt idx="0">
                  <c:v>2.6180128464814492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C9-4C15-A164-6F04DC1AC4BC}"/>
            </c:ext>
          </c:extLst>
        </c:ser>
        <c:ser>
          <c:idx val="3"/>
          <c:order val="3"/>
          <c:tx>
            <c:strRef>
              <c:f>'Структура расх. по экон.'!$D$8</c:f>
              <c:strCache>
                <c:ptCount val="1"/>
                <c:pt idx="0">
                  <c:v>Коммунальные услуги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экон.'!$E$8</c:f>
              <c:numCache>
                <c:formatCode>0</c:formatCode>
                <c:ptCount val="1"/>
                <c:pt idx="0">
                  <c:v>11.870371496740168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C9-4C15-A164-6F04DC1AC4BC}"/>
            </c:ext>
          </c:extLst>
        </c:ser>
        <c:ser>
          <c:idx val="4"/>
          <c:order val="4"/>
          <c:tx>
            <c:strRef>
              <c:f>'Структура расх. по экон.'!$D$9</c:f>
              <c:strCache>
                <c:ptCount val="1"/>
                <c:pt idx="0">
                  <c:v>Трансферты населению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экон.'!$E$9</c:f>
              <c:numCache>
                <c:formatCode>0</c:formatCode>
                <c:ptCount val="1"/>
                <c:pt idx="0">
                  <c:v>2.8591856244269063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C9-4C15-A164-6F04DC1AC4BC}"/>
            </c:ext>
          </c:extLst>
        </c:ser>
        <c:ser>
          <c:idx val="5"/>
          <c:order val="5"/>
          <c:tx>
            <c:strRef>
              <c:f>'Структура расх. по экон.'!$D$10</c:f>
              <c:strCache>
                <c:ptCount val="1"/>
                <c:pt idx="0">
                  <c:v>Капитальные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экон.'!$E$10</c:f>
              <c:numCache>
                <c:formatCode>0</c:formatCode>
                <c:ptCount val="1"/>
                <c:pt idx="0">
                  <c:v>1.1910595650283022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C9-4C15-A164-6F04DC1AC4BC}"/>
            </c:ext>
          </c:extLst>
        </c:ser>
        <c:ser>
          <c:idx val="6"/>
          <c:order val="6"/>
          <c:tx>
            <c:strRef>
              <c:f>'Структура расх. по экон.'!$D$11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экон.'!$E$11</c:f>
              <c:numCache>
                <c:formatCode>0</c:formatCode>
                <c:ptCount val="1"/>
                <c:pt idx="0">
                  <c:v>16.60236157669501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C9-4C15-A164-6F04DC1AC4BC}"/>
            </c:ext>
          </c:extLst>
        </c:ser>
        <c:ser>
          <c:idx val="7"/>
          <c:order val="7"/>
          <c:tx>
            <c:strRef>
              <c:f>'Структура расх. по экон.'!$D$12</c:f>
              <c:strCache>
                <c:ptCount val="1"/>
                <c:pt idx="0">
                  <c:v>Иные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экон.'!$E$12</c:f>
              <c:numCache>
                <c:formatCode>0</c:formatCode>
                <c:ptCount val="1"/>
                <c:pt idx="0">
                  <c:v>4.1864105480238898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6C9-4C15-A164-6F04DC1AC4BC}"/>
            </c:ext>
          </c:extLst>
        </c:ser>
        <c:ser>
          <c:idx val="8"/>
          <c:order val="8"/>
          <c:tx>
            <c:strRef>
              <c:f>'Структура расх. по экон.'!$D$13</c:f>
              <c:strCache>
                <c:ptCount val="1"/>
                <c:pt idx="0">
                  <c:v>Жилищное строительство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экон.'!$E$13</c:f>
              <c:numCache>
                <c:formatCode>0</c:formatCode>
                <c:ptCount val="1"/>
                <c:pt idx="0">
                  <c:v>1.648501722006916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C9-4C15-A164-6F04DC1AC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795648"/>
        <c:axId val="32809728"/>
      </c:barChart>
      <c:catAx>
        <c:axId val="32795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2809728"/>
        <c:crosses val="autoZero"/>
        <c:auto val="1"/>
        <c:lblAlgn val="ctr"/>
        <c:lblOffset val="100"/>
        <c:noMultiLvlLbl val="0"/>
      </c:catAx>
      <c:valAx>
        <c:axId val="3280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9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44121-B142-470F-A402-B0985DE983AB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89463"/>
            <a:ext cx="5486400" cy="4348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177338"/>
            <a:ext cx="2971800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4A7C471-24BA-4E76-95C3-8185F017DC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74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056B80-4127-4A42-B11C-1BF321CF485D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77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27A076-C8B5-4CB7-A2AE-4CB2B722D906}" type="slidenum">
              <a:rPr lang="ru-RU" altLang="ru-RU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3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40880-F08B-4F48-92D2-50D8847722DF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14879-8A23-4D8B-B9DF-87774840C8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420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9394E-0135-4FC1-89BB-02BCFF17805D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3BE34-D2D4-4195-BA60-C530BF999D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646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CCC6-DA35-47F8-87EA-5DE04BAD6A2E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2F43A-CB43-4506-BA7B-B3BFD4C475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3848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3716-4F43-4774-A196-2D529B5F935D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2EE87-0219-4FFD-B3BE-17B5532B2C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050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6A35-933E-4EF9-9A32-9E24C4E952DA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18733-1B2A-426C-998B-99ADF48235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00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A10CD-3D8B-4561-B607-E8BB9A21F32A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F4EE8-2A6B-440C-8BFB-90E2716DEC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645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5CCF5-DEC7-4AB2-B01C-B9517E53E045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49816-8D54-4683-A1E8-3493681016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109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1747-87E3-4226-ACED-8BD4D22E0867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5DD80-3AF7-45A3-85C3-E23DF6AC1B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53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EFAB-8659-4A45-BC3B-0B72F9E3699D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496A5-2469-40ED-B071-8C2C0DA356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655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DF5ED-1EF7-415A-9E7B-5C01E97823E5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84B0F-39C0-44AB-91C7-6AAD56EF2D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506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9C61C-B7A8-4FB0-8F6C-03DE8D9B88B0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2D219-969E-4ADA-A69F-E85D0C8D4C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638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FEA9-A423-4E31-AFC1-02FCC7F22084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778B7-FA12-4B13-8BB0-F6DB0DDF3E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454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C0F9-927B-4BCB-8959-31C57F8812D2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CF929-0D30-4E6E-9EAD-5201D3EAD7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56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6711B-A86D-4783-ABD6-F3F82DB97217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581E72A-E8AA-4A02-8382-9365F0BEF9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chart" Target="../charts/char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260648"/>
            <a:ext cx="6048672" cy="597666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Бюллетень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 исполнении  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местных бюджетов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5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1 </a:t>
            </a:r>
            <a:r>
              <a:rPr lang="ru-RU" sz="3000" i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2021 года</a:t>
            </a:r>
            <a:b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000" i="1" cap="all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4824413" y="5949950"/>
            <a:ext cx="39608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Шумилинского райисполкома</a:t>
            </a:r>
          </a:p>
        </p:txBody>
      </p:sp>
    </p:spTree>
    <p:extLst>
      <p:ext uri="{BB962C8B-B14F-4D97-AF65-F5344CB8AC3E}">
        <p14:creationId xmlns:p14="http://schemas.microsoft.com/office/powerpoint/2010/main" val="27496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020591"/>
              </p:ext>
            </p:extLst>
          </p:nvPr>
        </p:nvGraphicFramePr>
        <p:xfrm>
          <a:off x="0" y="1238250"/>
          <a:ext cx="9144000" cy="4986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1919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 </a:t>
                      </a:r>
                      <a:endParaRPr lang="ru-RU" sz="14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</a:t>
                      </a:r>
                      <a:r>
                        <a:rPr lang="ru-RU" sz="1400" dirty="0" smtClean="0"/>
                        <a:t> 9 месяцев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</a:t>
                      </a:r>
                      <a:r>
                        <a:rPr lang="en-US" sz="1400" dirty="0" smtClean="0"/>
                        <a:t>7</a:t>
                      </a:r>
                      <a:r>
                        <a:rPr lang="ru-RU" sz="1400" dirty="0" smtClean="0"/>
                        <a:t>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9 месяцев 201</a:t>
                      </a:r>
                      <a:r>
                        <a:rPr lang="en-US" sz="1400" dirty="0" smtClean="0"/>
                        <a:t>8</a:t>
                      </a:r>
                      <a:r>
                        <a:rPr lang="ru-RU" sz="1400" dirty="0" smtClean="0"/>
                        <a:t>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9 месяцев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2019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месяцев</a:t>
                      </a: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2020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9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месяцев</a:t>
                      </a: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2021г.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1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Ценные бумаги, размещенные местными исполнительными и распорядительными органами на внутреннем финансовом рынке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2104,4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1636,8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1169,2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1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Обязательства, подлежащие исполнению по выданным гарантиям местных исполнительных и распорядительных органов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85,4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  <a:p>
                      <a:pPr algn="ctr"/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Бюджетные кредиты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Долг органов местного управления и самоуправления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2540,5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2654,4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Долг, гарантированный местными исполнительными и распорядительными органами 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ВСЕГО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2685,7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2576,7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2764,2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1742,7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74848" y="-27384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Долговые обязательства 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органов местного управления и самоуправления</a:t>
            </a:r>
          </a:p>
        </p:txBody>
      </p:sp>
      <p:sp>
        <p:nvSpPr>
          <p:cNvPr id="12349" name="TextBox 3"/>
          <p:cNvSpPr txBox="1">
            <a:spLocks noChangeArrowheads="1"/>
          </p:cNvSpPr>
          <p:nvPr/>
        </p:nvSpPr>
        <p:spPr bwMode="auto">
          <a:xfrm>
            <a:off x="8213725" y="992188"/>
            <a:ext cx="8270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933575"/>
              </p:ext>
            </p:extLst>
          </p:nvPr>
        </p:nvGraphicFramePr>
        <p:xfrm>
          <a:off x="266700" y="1854200"/>
          <a:ext cx="8067675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6" name="Лист" r:id="rId3" imgW="8115300" imgH="3629025" progId="Excel.Sheet.8">
                  <p:embed/>
                </p:oleObj>
              </mc:Choice>
              <mc:Fallback>
                <p:oleObj name="Лист" r:id="rId3" imgW="8115300" imgH="3629025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854200"/>
                        <a:ext cx="8067675" cy="352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40960" cy="980728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просроченной задолженности </a:t>
            </a:r>
            <a:b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бюджетным ссудам (займам), исполненным гарантиям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50825" y="1628775"/>
            <a:ext cx="631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67544" y="404664"/>
            <a:ext cx="8229600" cy="70609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cap="all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 местных бюджетов </a:t>
            </a:r>
            <a:br>
              <a:rPr lang="ru-RU" sz="2100" b="1" i="1" cap="all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100" b="1" i="1" cap="all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476375" y="1844675"/>
            <a:ext cx="3959225" cy="151288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РАЙОННЫЙ БЮДЖЕТ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6375" y="3573463"/>
            <a:ext cx="3959225" cy="15113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БЮДЖЕТЫ сельских Советов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6084888" y="2278063"/>
            <a:ext cx="130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Базовый</a:t>
            </a:r>
          </a:p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уровень (1)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6107113" y="4005263"/>
            <a:ext cx="1312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Первичный</a:t>
            </a:r>
          </a:p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уровень (8)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24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404962"/>
              </p:ext>
            </p:extLst>
          </p:nvPr>
        </p:nvGraphicFramePr>
        <p:xfrm>
          <a:off x="323850" y="836613"/>
          <a:ext cx="8424863" cy="4432297"/>
        </p:xfrm>
        <a:graphic>
          <a:graphicData uri="http://schemas.openxmlformats.org/drawingml/2006/table">
            <a:tbl>
              <a:tblPr/>
              <a:tblGrid>
                <a:gridCol w="2106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25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6362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ДЕФИЦИТ(-); ПРОФИЦИТ (+)</a:t>
                      </a:r>
                    </a:p>
                  </a:txBody>
                  <a:tcPr marL="91439" marR="9143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  план </a:t>
                      </a:r>
                      <a:endParaRPr kumimoji="0" lang="en-US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мес.</a:t>
                      </a:r>
                    </a:p>
                  </a:txBody>
                  <a:tcPr marL="9525" marR="9525" marT="9527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 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мес.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мес.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мес.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мес.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мес.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Консолидированный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бюджет района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42974,7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43131,2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43205,2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42963,8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-230,5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+167,4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Районный бюджет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42459,1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42595,8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42688,6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42484,2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-229,5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+111,6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Добейский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61,1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64,6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105,7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61,2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60,9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-0,1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+3,7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Ковляковский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54,3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56,4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103,9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54,2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47,7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88,0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+0,1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+8,7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Ловжанский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65,8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70,9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108,8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66,7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66,4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-0,9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+4,5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Мишневичский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71,8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65,3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90,9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71,8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57,8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+7,5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Николаевский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49,4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103,0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49,4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45,1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91,3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+5,8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Обольский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95,3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105,1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95,4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93,0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97,5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-0,1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+7,2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Светлосельский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56,7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60,6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106,9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56,7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49,2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86,8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+11,4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Сиротинский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61,2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66,5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108,7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61,2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59,5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97,2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+7,0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ИТОГО по бюджетам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сельских Советов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515,6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535,4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103,8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516,6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479,6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92,8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-0,1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+55,8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406524" cy="476672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</p:txBody>
      </p:sp>
      <p:sp>
        <p:nvSpPr>
          <p:cNvPr id="11406" name="TextBox 1"/>
          <p:cNvSpPr txBox="1">
            <a:spLocks noChangeArrowheads="1"/>
          </p:cNvSpPr>
          <p:nvPr/>
        </p:nvSpPr>
        <p:spPr bwMode="auto">
          <a:xfrm>
            <a:off x="8101013" y="549275"/>
            <a:ext cx="631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местных бюджетов</a:t>
            </a:r>
            <a:b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25413" y="825500"/>
            <a:ext cx="679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тыс.руб.</a:t>
            </a:r>
          </a:p>
        </p:txBody>
      </p:sp>
      <p:graphicFrame>
        <p:nvGraphicFramePr>
          <p:cNvPr id="1026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340053"/>
              </p:ext>
            </p:extLst>
          </p:nvPr>
        </p:nvGraphicFramePr>
        <p:xfrm>
          <a:off x="190500" y="1003300"/>
          <a:ext cx="3219450" cy="41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4" name="Лист" r:id="rId4" imgW="3305243" imgH="4200525" progId="Excel.Sheet.8">
                  <p:embed/>
                </p:oleObj>
              </mc:Choice>
              <mc:Fallback>
                <p:oleObj name="Лист" r:id="rId4" imgW="3305243" imgH="4200525" progId="Excel.Sheet.8">
                  <p:embed/>
                  <p:pic>
                    <p:nvPicPr>
                      <p:cNvPr id="1026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003300"/>
                        <a:ext cx="3219450" cy="41100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532309"/>
              </p:ext>
            </p:extLst>
          </p:nvPr>
        </p:nvGraphicFramePr>
        <p:xfrm>
          <a:off x="3121025" y="1479550"/>
          <a:ext cx="5795963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5" name="Лист" r:id="rId6" imgW="6267585" imgH="5219790" progId="Excel.Sheet.8">
                  <p:embed/>
                </p:oleObj>
              </mc:Choice>
              <mc:Fallback>
                <p:oleObj name="Лист" r:id="rId6" imgW="6267585" imgH="5219790" progId="Excel.Sheet.8">
                  <p:embed/>
                  <p:pic>
                    <p:nvPicPr>
                      <p:cNvPr id="1027" name="Диаграмма 14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1479550"/>
                        <a:ext cx="5795963" cy="485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15"/>
          <p:cNvSpPr txBox="1">
            <a:spLocks noChangeArrowheads="1"/>
          </p:cNvSpPr>
          <p:nvPr/>
        </p:nvSpPr>
        <p:spPr bwMode="auto">
          <a:xfrm>
            <a:off x="3132138" y="1341438"/>
            <a:ext cx="679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тыс.руб.</a:t>
            </a:r>
          </a:p>
        </p:txBody>
      </p:sp>
    </p:spTree>
    <p:extLst>
      <p:ext uri="{BB962C8B-B14F-4D97-AF65-F5344CB8AC3E}">
        <p14:creationId xmlns:p14="http://schemas.microsoft.com/office/powerpoint/2010/main" val="29649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16632"/>
            <a:ext cx="9361040" cy="85010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доходов местных бюджетов</a:t>
            </a:r>
            <a:endParaRPr lang="ru-RU" sz="17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155301"/>
              </p:ext>
            </p:extLst>
          </p:nvPr>
        </p:nvGraphicFramePr>
        <p:xfrm>
          <a:off x="2300288" y="887413"/>
          <a:ext cx="6843712" cy="561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0" name="Лист" r:id="rId3" imgW="6734243" imgH="4657725" progId="Excel.Sheet.8">
                  <p:embed/>
                </p:oleObj>
              </mc:Choice>
              <mc:Fallback>
                <p:oleObj name="Лист" r:id="rId3" imgW="6734243" imgH="4657725" progId="Excel.Sheet.8">
                  <p:embed/>
                  <p:pic>
                    <p:nvPicPr>
                      <p:cNvPr id="205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887413"/>
                        <a:ext cx="6843712" cy="561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471627"/>
              </p:ext>
            </p:extLst>
          </p:nvPr>
        </p:nvGraphicFramePr>
        <p:xfrm>
          <a:off x="231775" y="1311275"/>
          <a:ext cx="2532063" cy="373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1" name="Лист" r:id="rId5" imgW="2619443" imgH="3629025" progId="Excel.Sheet.8">
                  <p:embed/>
                </p:oleObj>
              </mc:Choice>
              <mc:Fallback>
                <p:oleObj name="Лист" r:id="rId5" imgW="2619443" imgH="3629025" progId="Excel.Sheet.8">
                  <p:embed/>
                  <p:pic>
                    <p:nvPicPr>
                      <p:cNvPr id="2051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311275"/>
                        <a:ext cx="2532063" cy="3732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1171575" y="1610104"/>
            <a:ext cx="715673" cy="3016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1509759" y="1311279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117,3%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2917173" y="1340768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107,0%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4525639" y="1458669"/>
            <a:ext cx="376237" cy="1952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7" name="TextBox 24"/>
          <p:cNvSpPr txBox="1">
            <a:spLocks noChangeArrowheads="1"/>
          </p:cNvSpPr>
          <p:nvPr/>
        </p:nvSpPr>
        <p:spPr bwMode="auto">
          <a:xfrm>
            <a:off x="3682768" y="1771560"/>
            <a:ext cx="6746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113,9%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8" name="TextBox 26"/>
          <p:cNvSpPr txBox="1">
            <a:spLocks noChangeArrowheads="1"/>
          </p:cNvSpPr>
          <p:nvPr/>
        </p:nvSpPr>
        <p:spPr bwMode="auto">
          <a:xfrm>
            <a:off x="5264358" y="1673983"/>
            <a:ext cx="6480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117,9%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9" name="TextBox 27"/>
          <p:cNvSpPr txBox="1">
            <a:spLocks noChangeArrowheads="1"/>
          </p:cNvSpPr>
          <p:nvPr/>
        </p:nvSpPr>
        <p:spPr bwMode="auto">
          <a:xfrm>
            <a:off x="6117031" y="1777659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104,6%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0" name="TextBox 28"/>
          <p:cNvSpPr txBox="1">
            <a:spLocks noChangeArrowheads="1"/>
          </p:cNvSpPr>
          <p:nvPr/>
        </p:nvSpPr>
        <p:spPr bwMode="auto">
          <a:xfrm>
            <a:off x="6975442" y="1846125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105,7%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1" name="TextBox 29"/>
          <p:cNvSpPr txBox="1">
            <a:spLocks noChangeArrowheads="1"/>
          </p:cNvSpPr>
          <p:nvPr/>
        </p:nvSpPr>
        <p:spPr bwMode="auto">
          <a:xfrm>
            <a:off x="7672619" y="1434390"/>
            <a:ext cx="6166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105,9%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2" name="TextBox 30"/>
          <p:cNvSpPr txBox="1">
            <a:spLocks noChangeArrowheads="1"/>
          </p:cNvSpPr>
          <p:nvPr/>
        </p:nvSpPr>
        <p:spPr bwMode="auto">
          <a:xfrm>
            <a:off x="8450619" y="1247855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123,6</a:t>
            </a:r>
            <a:r>
              <a:rPr lang="en-US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3" name="TextBox 31"/>
          <p:cNvSpPr txBox="1">
            <a:spLocks noChangeArrowheads="1"/>
          </p:cNvSpPr>
          <p:nvPr/>
        </p:nvSpPr>
        <p:spPr bwMode="auto">
          <a:xfrm>
            <a:off x="539750" y="1157288"/>
            <a:ext cx="631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sp>
        <p:nvSpPr>
          <p:cNvPr id="2064" name="TextBox 32"/>
          <p:cNvSpPr txBox="1">
            <a:spLocks noChangeArrowheads="1"/>
          </p:cNvSpPr>
          <p:nvPr/>
        </p:nvSpPr>
        <p:spPr bwMode="auto">
          <a:xfrm>
            <a:off x="2879725" y="764704"/>
            <a:ext cx="631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6516688" y="6165304"/>
            <a:ext cx="791616" cy="54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6" name="TextBox 34"/>
          <p:cNvSpPr txBox="1">
            <a:spLocks noChangeArrowheads="1"/>
          </p:cNvSpPr>
          <p:nvPr/>
        </p:nvSpPr>
        <p:spPr bwMode="auto">
          <a:xfrm>
            <a:off x="5220073" y="5929312"/>
            <a:ext cx="1296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Темпы роста доходов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2893122" y="1876947"/>
            <a:ext cx="464626" cy="19622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8" name="TextBox 36"/>
          <p:cNvSpPr txBox="1">
            <a:spLocks noChangeArrowheads="1"/>
          </p:cNvSpPr>
          <p:nvPr/>
        </p:nvSpPr>
        <p:spPr bwMode="auto">
          <a:xfrm>
            <a:off x="4320697" y="1124745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112,0%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8527068" y="1737519"/>
            <a:ext cx="289287" cy="20403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6924835" y="2109022"/>
            <a:ext cx="383469" cy="177687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7762007" y="1833878"/>
            <a:ext cx="303558" cy="1681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133678" y="2250266"/>
            <a:ext cx="453601" cy="11721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329423" y="1909462"/>
            <a:ext cx="328613" cy="15557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797303" y="2010860"/>
            <a:ext cx="489779" cy="20397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8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58" y="248247"/>
            <a:ext cx="8601941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600" b="1" i="1" cap="all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Доля собственных доходов в структуре доходов местных бюджетов</a:t>
            </a:r>
          </a:p>
        </p:txBody>
      </p:sp>
      <p:graphicFrame>
        <p:nvGraphicFramePr>
          <p:cNvPr id="307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773154"/>
              </p:ext>
            </p:extLst>
          </p:nvPr>
        </p:nvGraphicFramePr>
        <p:xfrm>
          <a:off x="395288" y="1268413"/>
          <a:ext cx="8675687" cy="488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9" name="Лист" r:id="rId3" imgW="8782185" imgH="5105490" progId="Excel.Sheet.8">
                  <p:embed/>
                </p:oleObj>
              </mc:Choice>
              <mc:Fallback>
                <p:oleObj name="Лист" r:id="rId3" imgW="8782185" imgH="5105490" progId="Excel.Sheet.8">
                  <p:embed/>
                  <p:pic>
                    <p:nvPicPr>
                      <p:cNvPr id="3074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68413"/>
                        <a:ext cx="8675687" cy="4887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489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610" y="0"/>
            <a:ext cx="9525744" cy="1484784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местных бюджетов                </a:t>
            </a:r>
            <a: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функциональной классификации расходов бюджета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352790"/>
              </p:ext>
            </p:extLst>
          </p:nvPr>
        </p:nvGraphicFramePr>
        <p:xfrm>
          <a:off x="468313" y="1125538"/>
          <a:ext cx="8505825" cy="532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0" name="Лист" r:id="rId4" imgW="9353685" imgH="5895885" progId="Excel.Sheet.8">
                  <p:embed/>
                </p:oleObj>
              </mc:Choice>
              <mc:Fallback>
                <p:oleObj name="Лист" r:id="rId4" imgW="9353685" imgH="5895885" progId="Excel.Sheet.8">
                  <p:embed/>
                  <p:pic>
                    <p:nvPicPr>
                      <p:cNvPr id="4098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25538"/>
                        <a:ext cx="8505825" cy="532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06807"/>
              </p:ext>
            </p:extLst>
          </p:nvPr>
        </p:nvGraphicFramePr>
        <p:xfrm>
          <a:off x="7164288" y="1052736"/>
          <a:ext cx="172819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828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267305"/>
              </p:ext>
            </p:extLst>
          </p:nvPr>
        </p:nvGraphicFramePr>
        <p:xfrm>
          <a:off x="343719" y="1412776"/>
          <a:ext cx="8477250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9" name="Лист" r:id="rId3" imgW="9105900" imgH="4772025" progId="Excel.Sheet.8">
                  <p:embed/>
                </p:oleObj>
              </mc:Choice>
              <mc:Fallback>
                <p:oleObj name="Лист" r:id="rId3" imgW="9105900" imgH="4772025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719" y="1412776"/>
                        <a:ext cx="8477250" cy="475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местных бюджетов                </a:t>
            </a:r>
            <a: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по экономической классификации расходов бюджета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6300192" y="1196752"/>
          <a:ext cx="15121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946352"/>
              </p:ext>
            </p:extLst>
          </p:nvPr>
        </p:nvGraphicFramePr>
        <p:xfrm>
          <a:off x="533400" y="977900"/>
          <a:ext cx="3714750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4" name="Лист" r:id="rId3" imgW="5581785" imgH="3924210" progId="Excel.Sheet.8">
                  <p:embed/>
                </p:oleObj>
              </mc:Choice>
              <mc:Fallback>
                <p:oleObj name="Лист" r:id="rId3" imgW="5581785" imgH="3924210" progId="Excel.Sheet.8">
                  <p:embed/>
                  <p:pic>
                    <p:nvPicPr>
                      <p:cNvPr id="6146" name="Диаграмма 20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77900"/>
                        <a:ext cx="3714750" cy="381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9144"/>
              </p:ext>
            </p:extLst>
          </p:nvPr>
        </p:nvGraphicFramePr>
        <p:xfrm>
          <a:off x="4412023" y="2132013"/>
          <a:ext cx="4289425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5" name="Лист" r:id="rId5" imgW="4419600" imgH="2952660" progId="Excel.Sheet.8">
                  <p:embed/>
                </p:oleObj>
              </mc:Choice>
              <mc:Fallback>
                <p:oleObj name="Лист" r:id="rId5" imgW="4419600" imgH="2952660" progId="Excel.Sheet.8">
                  <p:embed/>
                  <p:pic>
                    <p:nvPicPr>
                      <p:cNvPr id="6147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023" y="2132013"/>
                        <a:ext cx="4289425" cy="287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850106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расходов местных бюджетов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331640" y="1124744"/>
            <a:ext cx="574675" cy="2159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987824" y="1196752"/>
            <a:ext cx="504825" cy="2159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14888" y="3015801"/>
            <a:ext cx="333176" cy="5066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789447" y="2897101"/>
            <a:ext cx="296513" cy="14651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735888" y="2985918"/>
            <a:ext cx="204594" cy="125204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4" name="TextBox 15"/>
          <p:cNvSpPr txBox="1">
            <a:spLocks noChangeArrowheads="1"/>
          </p:cNvSpPr>
          <p:nvPr/>
        </p:nvSpPr>
        <p:spPr bwMode="auto">
          <a:xfrm>
            <a:off x="1547813" y="836712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151,7%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5" name="TextBox 19"/>
          <p:cNvSpPr txBox="1">
            <a:spLocks noChangeArrowheads="1"/>
          </p:cNvSpPr>
          <p:nvPr/>
        </p:nvSpPr>
        <p:spPr bwMode="auto">
          <a:xfrm>
            <a:off x="2916238" y="980728"/>
            <a:ext cx="7921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152%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6" name="TextBox 21"/>
          <p:cNvSpPr txBox="1">
            <a:spLocks noChangeArrowheads="1"/>
          </p:cNvSpPr>
          <p:nvPr/>
        </p:nvSpPr>
        <p:spPr bwMode="auto">
          <a:xfrm>
            <a:off x="4716016" y="2276475"/>
            <a:ext cx="5760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97,3%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7" name="TextBox 22"/>
          <p:cNvSpPr txBox="1">
            <a:spLocks noChangeArrowheads="1"/>
          </p:cNvSpPr>
          <p:nvPr/>
        </p:nvSpPr>
        <p:spPr bwMode="auto">
          <a:xfrm>
            <a:off x="5148064" y="2276475"/>
            <a:ext cx="5875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latin typeface="Calibri" panose="020F0502020204030204" pitchFamily="34" charset="0"/>
              </a:rPr>
              <a:t> </a:t>
            </a:r>
            <a:r>
              <a:rPr lang="ru-RU" altLang="ru-RU" sz="1000" dirty="0" smtClean="0">
                <a:latin typeface="Calibri" panose="020F0502020204030204" pitchFamily="34" charset="0"/>
              </a:rPr>
              <a:t>  100,4%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8" name="TextBox 23"/>
          <p:cNvSpPr txBox="1">
            <a:spLocks noChangeArrowheads="1"/>
          </p:cNvSpPr>
          <p:nvPr/>
        </p:nvSpPr>
        <p:spPr bwMode="auto">
          <a:xfrm>
            <a:off x="5724525" y="2276872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105,2%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9" name="TextBox 24"/>
          <p:cNvSpPr txBox="1">
            <a:spLocks noChangeArrowheads="1"/>
          </p:cNvSpPr>
          <p:nvPr/>
        </p:nvSpPr>
        <p:spPr bwMode="auto">
          <a:xfrm>
            <a:off x="6156325" y="2349500"/>
            <a:ext cx="642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82,3%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0" name="TextBox 25"/>
          <p:cNvSpPr txBox="1">
            <a:spLocks noChangeArrowheads="1"/>
          </p:cNvSpPr>
          <p:nvPr/>
        </p:nvSpPr>
        <p:spPr bwMode="auto">
          <a:xfrm>
            <a:off x="6588125" y="2492375"/>
            <a:ext cx="7828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latin typeface="Calibri" panose="020F0502020204030204" pitchFamily="34" charset="0"/>
              </a:rPr>
              <a:t>  </a:t>
            </a:r>
            <a:r>
              <a:rPr lang="ru-RU" altLang="ru-RU" sz="1000" dirty="0" smtClean="0">
                <a:latin typeface="Calibri" panose="020F0502020204030204" pitchFamily="34" charset="0"/>
              </a:rPr>
              <a:t>93,4%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1" name="TextBox 26"/>
          <p:cNvSpPr txBox="1">
            <a:spLocks noChangeArrowheads="1"/>
          </p:cNvSpPr>
          <p:nvPr/>
        </p:nvSpPr>
        <p:spPr bwMode="auto">
          <a:xfrm>
            <a:off x="7092280" y="2276475"/>
            <a:ext cx="643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186,4%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2" name="TextBox 27"/>
          <p:cNvSpPr txBox="1">
            <a:spLocks noChangeArrowheads="1"/>
          </p:cNvSpPr>
          <p:nvPr/>
        </p:nvSpPr>
        <p:spPr bwMode="auto">
          <a:xfrm>
            <a:off x="7604125" y="2305050"/>
            <a:ext cx="6572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91,4%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3" name="TextBox 28"/>
          <p:cNvSpPr txBox="1">
            <a:spLocks noChangeArrowheads="1"/>
          </p:cNvSpPr>
          <p:nvPr/>
        </p:nvSpPr>
        <p:spPr bwMode="auto">
          <a:xfrm>
            <a:off x="8156575" y="2276475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111,6%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4" name="TextBox 30"/>
          <p:cNvSpPr txBox="1">
            <a:spLocks noChangeArrowheads="1"/>
          </p:cNvSpPr>
          <p:nvPr/>
        </p:nvSpPr>
        <p:spPr bwMode="auto">
          <a:xfrm>
            <a:off x="2090738" y="4756150"/>
            <a:ext cx="1414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Темпы роста расходов</a:t>
            </a:r>
          </a:p>
        </p:txBody>
      </p:sp>
      <p:sp>
        <p:nvSpPr>
          <p:cNvPr id="6165" name="TextBox 32"/>
          <p:cNvSpPr txBox="1">
            <a:spLocks noChangeArrowheads="1"/>
          </p:cNvSpPr>
          <p:nvPr/>
        </p:nvSpPr>
        <p:spPr bwMode="auto">
          <a:xfrm>
            <a:off x="385763" y="833438"/>
            <a:ext cx="657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sp>
        <p:nvSpPr>
          <p:cNvPr id="6166" name="TextBox 33"/>
          <p:cNvSpPr txBox="1">
            <a:spLocks noChangeArrowheads="1"/>
          </p:cNvSpPr>
          <p:nvPr/>
        </p:nvSpPr>
        <p:spPr bwMode="auto">
          <a:xfrm>
            <a:off x="4289425" y="2112963"/>
            <a:ext cx="5254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latin typeface="Calibri" panose="020F0502020204030204" pitchFamily="34" charset="0"/>
              </a:rPr>
              <a:t>    </a:t>
            </a:r>
            <a:r>
              <a:rPr lang="ru-RU" altLang="ru-RU" sz="1000">
                <a:latin typeface="Calibri" panose="020F0502020204030204" pitchFamily="34" charset="0"/>
              </a:rPr>
              <a:t>руб.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5346700" y="3066461"/>
            <a:ext cx="233412" cy="74507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774864" y="3140771"/>
            <a:ext cx="256783" cy="14401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315246" y="2835545"/>
            <a:ext cx="162548" cy="12311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7279412" y="2620355"/>
            <a:ext cx="159366" cy="10342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8181985" y="2987201"/>
            <a:ext cx="158730" cy="10303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195513" y="5084763"/>
            <a:ext cx="1152525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15045</TotalTime>
  <Words>397</Words>
  <Application>Microsoft Office PowerPoint</Application>
  <PresentationFormat>Экран (4:3)</PresentationFormat>
  <Paragraphs>234</Paragraphs>
  <Slides>11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Тема1</vt:lpstr>
      <vt:lpstr>Лист</vt:lpstr>
      <vt:lpstr>Лист Microsoft Excel 97–2003</vt:lpstr>
      <vt:lpstr>Презентация PowerPoint</vt:lpstr>
      <vt:lpstr>Презентация PowerPoint</vt:lpstr>
      <vt:lpstr>Исполнение бюджета</vt:lpstr>
      <vt:lpstr>Структура доходов местных бюджетов </vt:lpstr>
      <vt:lpstr>Презентация PowerPoint</vt:lpstr>
      <vt:lpstr>Презентация PowerPoint</vt:lpstr>
      <vt:lpstr>Структура расходов местных бюджетов                 по функциональной классификации расходов бюджета </vt:lpstr>
      <vt:lpstr>Структура расходов местных бюджетов                  по экономической классификации расходов бюджета </vt:lpstr>
      <vt:lpstr>Динамика расходов местных бюджетов </vt:lpstr>
      <vt:lpstr>Долговые обязательства  органов местного управления и самоуправления</vt:lpstr>
      <vt:lpstr>Динамика просроченной задолженности  по бюджетным ссудам (займам), исполненным гарантиям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 исполнения            местных              бюджетов                     за 2013 год</dc:title>
  <dc:creator>Юлия</dc:creator>
  <cp:lastModifiedBy>Лебедева Оксана Ивановна</cp:lastModifiedBy>
  <cp:revision>856</cp:revision>
  <cp:lastPrinted>2015-09-15T09:10:51Z</cp:lastPrinted>
  <dcterms:created xsi:type="dcterms:W3CDTF">2014-02-26T07:18:52Z</dcterms:created>
  <dcterms:modified xsi:type="dcterms:W3CDTF">2021-10-21T07:57:24Z</dcterms:modified>
</cp:coreProperties>
</file>