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3"/>
  </p:notesMasterIdLst>
  <p:sldIdLst>
    <p:sldId id="296" r:id="rId2"/>
    <p:sldId id="280" r:id="rId3"/>
    <p:sldId id="271" r:id="rId4"/>
    <p:sldId id="297" r:id="rId5"/>
    <p:sldId id="298" r:id="rId6"/>
    <p:sldId id="299" r:id="rId7"/>
    <p:sldId id="294" r:id="rId8"/>
    <p:sldId id="290" r:id="rId9"/>
    <p:sldId id="295" r:id="rId10"/>
    <p:sldId id="278" r:id="rId11"/>
    <p:sldId id="289" r:id="rId12"/>
  </p:sldIdLst>
  <p:sldSz cx="9144000" cy="6858000" type="screen4x3"/>
  <p:notesSz cx="6858000" cy="966152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43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000"/>
    <a:srgbClr val="FF7C80"/>
    <a:srgbClr val="003300"/>
    <a:srgbClr val="3278CC"/>
    <a:srgbClr val="FFFFCC"/>
    <a:srgbClr val="E0FCD8"/>
    <a:srgbClr val="D7FBCD"/>
    <a:srgbClr val="CAFE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4238" autoAdjust="0"/>
  </p:normalViewPr>
  <p:slideViewPr>
    <p:cSldViewPr>
      <p:cViewPr varScale="1">
        <p:scale>
          <a:sx n="86" d="100"/>
          <a:sy n="86" d="100"/>
        </p:scale>
        <p:origin x="153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150" y="-84"/>
      </p:cViewPr>
      <p:guideLst>
        <p:guide orient="horz" pos="304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D:\&#1041;&#1070;&#1051;&#1051;&#1045;&#1058;&#1045;&#1053;&#1068;%20&#1085;&#1072;%201%20&#1086;&#1082;&#1090;&#1103;&#1073;&#1088;&#1103;%202015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D:\&#1041;&#1070;&#1051;&#1051;&#1045;&#1058;&#1045;&#1053;&#1068;%20&#1085;&#1072;%201%20&#1086;&#1082;&#1090;&#1103;&#1073;&#1088;&#1103;%202015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1264160304027521"/>
          <c:y val="3.8801244306188205E-2"/>
          <c:w val="0.58058060598629857"/>
          <c:h val="0.8793695144984005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'Структура расх. по ФК'!$F$5</c:f>
              <c:strCache>
                <c:ptCount val="1"/>
                <c:pt idx="0">
                  <c:v>Общегосударственные расходы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0.26455393845127939"/>
                  <c:y val="3.450703545016778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6,7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AC9-488C-A121-A23CAE6743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'Структура расх. по ФК'!$G$4</c:f>
              <c:strCache>
                <c:ptCount val="1"/>
                <c:pt idx="0">
                  <c:v>% от итога</c:v>
                </c:pt>
              </c:strCache>
            </c:strRef>
          </c:cat>
          <c:val>
            <c:numRef>
              <c:f>'Структура расх. по ФК'!$G$5</c:f>
              <c:numCache>
                <c:formatCode>#,##0.0</c:formatCode>
                <c:ptCount val="1"/>
                <c:pt idx="0">
                  <c:v>6.6028435779642765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AC9-488C-A121-A23CAE6743E3}"/>
            </c:ext>
          </c:extLst>
        </c:ser>
        <c:ser>
          <c:idx val="1"/>
          <c:order val="1"/>
          <c:tx>
            <c:strRef>
              <c:f>'Структура расх. по ФК'!$F$6</c:f>
              <c:strCache>
                <c:ptCount val="1"/>
                <c:pt idx="0">
                  <c:v>Национальная оборона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0.26455393845127939"/>
                  <c:y val="-1.4058259447856201E-1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0,08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AC9-488C-A121-A23CAE6743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'Структура расх. по ФК'!$G$4</c:f>
              <c:strCache>
                <c:ptCount val="1"/>
                <c:pt idx="0">
                  <c:v>% от итога</c:v>
                </c:pt>
              </c:strCache>
            </c:strRef>
          </c:cat>
          <c:val>
            <c:numRef>
              <c:f>'Структура расх. по ФК'!$G$6</c:f>
              <c:numCache>
                <c:formatCode>#,##0.0</c:formatCode>
                <c:ptCount val="1"/>
                <c:pt idx="0">
                  <c:v>1.3025510490987434E-2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AC9-488C-A121-A23CAE6743E3}"/>
            </c:ext>
          </c:extLst>
        </c:ser>
        <c:ser>
          <c:idx val="2"/>
          <c:order val="2"/>
          <c:tx>
            <c:strRef>
              <c:f>'Структура расх. по ФК'!$F$7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0.26455393845127939"/>
                  <c:y val="-3.450703545016799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3,7</a:t>
                    </a:r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AC9-488C-A121-A23CAE6743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'Структура расх. по ФК'!$G$4</c:f>
              <c:strCache>
                <c:ptCount val="1"/>
                <c:pt idx="0">
                  <c:v>% от итога</c:v>
                </c:pt>
              </c:strCache>
            </c:strRef>
          </c:cat>
          <c:val>
            <c:numRef>
              <c:f>'Структура расх. по ФК'!$G$7</c:f>
              <c:numCache>
                <c:formatCode>#,##0.0</c:formatCode>
                <c:ptCount val="1"/>
                <c:pt idx="0">
                  <c:v>1.8584591796568222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AC9-488C-A121-A23CAE6743E3}"/>
            </c:ext>
          </c:extLst>
        </c:ser>
        <c:ser>
          <c:idx val="3"/>
          <c:order val="3"/>
          <c:tx>
            <c:strRef>
              <c:f>'Структура расх. по ФК'!$F$8</c:f>
              <c:strCache>
                <c:ptCount val="1"/>
                <c:pt idx="0">
                  <c:v>Жилищные и коммунальные услуги 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0.29027446024516268"/>
                  <c:y val="-3.8341150500186259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117926711846833"/>
                      <c:h val="0.123535186911599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9AC9-488C-A121-A23CAE6743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'Структура расх. по ФК'!$G$4</c:f>
              <c:strCache>
                <c:ptCount val="1"/>
                <c:pt idx="0">
                  <c:v>% от итога</c:v>
                </c:pt>
              </c:strCache>
            </c:strRef>
          </c:cat>
          <c:val>
            <c:numRef>
              <c:f>'Структура расх. по ФК'!$G$8</c:f>
              <c:numCache>
                <c:formatCode>#,##0.0</c:formatCode>
                <c:ptCount val="1"/>
                <c:pt idx="0">
                  <c:v>18.702337820918089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AC9-488C-A121-A23CAE6743E3}"/>
            </c:ext>
          </c:extLst>
        </c:ser>
        <c:ser>
          <c:idx val="4"/>
          <c:order val="4"/>
          <c:tx>
            <c:strRef>
              <c:f>'Структура расх. по ФК'!$F$9</c:f>
              <c:strCache>
                <c:ptCount val="1"/>
                <c:pt idx="0">
                  <c:v>Здравоохранение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0.29259798679776688"/>
                  <c:y val="3.8341150500186259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20,2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582632022367885"/>
                      <c:h val="0.123535186911599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9AC9-488C-A121-A23CAE6743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'Структура расх. по ФК'!$G$4</c:f>
              <c:strCache>
                <c:ptCount val="1"/>
                <c:pt idx="0">
                  <c:v>% от итога</c:v>
                </c:pt>
              </c:strCache>
            </c:strRef>
          </c:cat>
          <c:val>
            <c:numRef>
              <c:f>'Структура расх. по ФК'!$G$9</c:f>
              <c:numCache>
                <c:formatCode>#,##0.0</c:formatCode>
                <c:ptCount val="1"/>
                <c:pt idx="0">
                  <c:v>18.326376830887529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9AC9-488C-A121-A23CAE6743E3}"/>
            </c:ext>
          </c:extLst>
        </c:ser>
        <c:ser>
          <c:idx val="5"/>
          <c:order val="5"/>
          <c:tx>
            <c:strRef>
              <c:f>'Структура расх. по ФК'!$F$10</c:f>
              <c:strCache>
                <c:ptCount val="1"/>
                <c:pt idx="0">
                  <c:v>Физкультура, культура и средства массовой информации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0.26455393845127939"/>
                  <c:y val="3.8341150500186259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AC9-488C-A121-A23CAE6743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'Структура расх. по ФК'!$G$4</c:f>
              <c:strCache>
                <c:ptCount val="1"/>
                <c:pt idx="0">
                  <c:v>% от итога</c:v>
                </c:pt>
              </c:strCache>
            </c:strRef>
          </c:cat>
          <c:val>
            <c:numRef>
              <c:f>'Структура расх. по ФК'!$G$10</c:f>
              <c:numCache>
                <c:formatCode>#,##0.0</c:formatCode>
                <c:ptCount val="1"/>
                <c:pt idx="0">
                  <c:v>7.2925070607447795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9AC9-488C-A121-A23CAE6743E3}"/>
            </c:ext>
          </c:extLst>
        </c:ser>
        <c:ser>
          <c:idx val="6"/>
          <c:order val="6"/>
          <c:tx>
            <c:strRef>
              <c:f>'Структура расх. по ФК'!$F$11</c:f>
              <c:strCache>
                <c:ptCount val="1"/>
                <c:pt idx="0">
                  <c:v>Образование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shade val="51000"/>
                    <a:satMod val="130000"/>
                  </a:schemeClr>
                </a:gs>
                <a:gs pos="80000">
                  <a:schemeClr val="accent1">
                    <a:lumMod val="60000"/>
                    <a:shade val="93000"/>
                    <a:satMod val="130000"/>
                  </a:schemeClr>
                </a:gs>
                <a:gs pos="100000">
                  <a:schemeClr val="accent1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0.29259827611747335"/>
                  <c:y val="-7.6682301000372474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45,2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582632022367885"/>
                      <c:h val="0.123535186911599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C-9AC9-488C-A121-A23CAE6743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'Структура расх. по ФК'!$G$4</c:f>
              <c:strCache>
                <c:ptCount val="1"/>
                <c:pt idx="0">
                  <c:v>% от итога</c:v>
                </c:pt>
              </c:strCache>
            </c:strRef>
          </c:cat>
          <c:val>
            <c:numRef>
              <c:f>'Структура расх. по ФК'!$G$11</c:f>
              <c:numCache>
                <c:formatCode>#,##0.0</c:formatCode>
                <c:ptCount val="1"/>
                <c:pt idx="0">
                  <c:v>42.228360725160222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9AC9-488C-A121-A23CAE6743E3}"/>
            </c:ext>
          </c:extLst>
        </c:ser>
        <c:ser>
          <c:idx val="7"/>
          <c:order val="7"/>
          <c:tx>
            <c:strRef>
              <c:f>'Структура расх. по ФК'!$F$12</c:f>
              <c:strCache>
                <c:ptCount val="1"/>
                <c:pt idx="0">
                  <c:v>Социальная защита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60000"/>
                    <a:shade val="51000"/>
                    <a:satMod val="130000"/>
                  </a:schemeClr>
                </a:gs>
                <a:gs pos="80000">
                  <a:schemeClr val="accent2">
                    <a:lumMod val="60000"/>
                    <a:shade val="93000"/>
                    <a:satMod val="130000"/>
                  </a:schemeClr>
                </a:gs>
                <a:gs pos="100000">
                  <a:schemeClr val="accent2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0.26455393845127939"/>
                  <c:y val="3.067292040014919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AC9-488C-A121-A23CAE6743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'Структура расх. по ФК'!$G$4</c:f>
              <c:strCache>
                <c:ptCount val="1"/>
                <c:pt idx="0">
                  <c:v>% от итога</c:v>
                </c:pt>
              </c:strCache>
            </c:strRef>
          </c:cat>
          <c:val>
            <c:numRef>
              <c:f>'Структура расх. по ФК'!$G$12</c:f>
              <c:numCache>
                <c:formatCode>#,##0.0</c:formatCode>
                <c:ptCount val="1"/>
                <c:pt idx="0">
                  <c:v>4.8899602578477266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9AC9-488C-A121-A23CAE6743E3}"/>
            </c:ext>
          </c:extLst>
        </c:ser>
        <c:ser>
          <c:idx val="8"/>
          <c:order val="8"/>
          <c:tx>
            <c:strRef>
              <c:f>'Структура расх. по ФК'!$F$13</c:f>
              <c:strCache>
                <c:ptCount val="1"/>
                <c:pt idx="0">
                  <c:v>Охрана окружающей среды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60000"/>
                    <a:shade val="51000"/>
                    <a:satMod val="130000"/>
                  </a:schemeClr>
                </a:gs>
                <a:gs pos="80000">
                  <a:schemeClr val="accent3">
                    <a:lumMod val="60000"/>
                    <a:shade val="93000"/>
                    <a:satMod val="130000"/>
                  </a:schemeClr>
                </a:gs>
                <a:gs pos="100000">
                  <a:schemeClr val="accent3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0.26455393845127939"/>
                  <c:y val="-3.8341150500186259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0,01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9AC9-488C-A121-A23CAE6743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'Структура расх. по ФК'!$G$4</c:f>
              <c:strCache>
                <c:ptCount val="1"/>
                <c:pt idx="0">
                  <c:v>% от итога</c:v>
                </c:pt>
              </c:strCache>
            </c:strRef>
          </c:cat>
          <c:val>
            <c:numRef>
              <c:f>'Структура расх. по ФК'!$G$13</c:f>
              <c:numCache>
                <c:formatCode>#,##0.0</c:formatCode>
                <c:ptCount val="1"/>
                <c:pt idx="0">
                  <c:v>8.6129036330273495E-2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9AC9-488C-A121-A23CAE6743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6589056"/>
        <c:axId val="66590592"/>
      </c:barChart>
      <c:catAx>
        <c:axId val="665890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66590592"/>
        <c:crosses val="autoZero"/>
        <c:auto val="1"/>
        <c:lblAlgn val="ctr"/>
        <c:lblOffset val="100"/>
        <c:noMultiLvlLbl val="0"/>
      </c:catAx>
      <c:valAx>
        <c:axId val="66590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6589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1264160304027521"/>
          <c:y val="3.8801244306188198E-2"/>
          <c:w val="0.58058060598629435"/>
          <c:h val="0.8793695144984007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'Структура расх. по экон.'!$D$5</c:f>
              <c:strCache>
                <c:ptCount val="1"/>
                <c:pt idx="0">
                  <c:v>Оплата труда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val>
            <c:numRef>
              <c:f>'Структура расх. по экон.'!$E$5</c:f>
              <c:numCache>
                <c:formatCode>0</c:formatCode>
                <c:ptCount val="1"/>
                <c:pt idx="0">
                  <c:v>57.227895938221799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C9-4C15-A164-6F04DC1AC4BC}"/>
            </c:ext>
          </c:extLst>
        </c:ser>
        <c:ser>
          <c:idx val="1"/>
          <c:order val="1"/>
          <c:tx>
            <c:strRef>
              <c:f>'Структура расх. по экон.'!$D$6</c:f>
              <c:strCache>
                <c:ptCount val="1"/>
                <c:pt idx="0">
                  <c:v>Лекарственные средства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val>
            <c:numRef>
              <c:f>'Структура расх. по экон.'!$E$6</c:f>
              <c:numCache>
                <c:formatCode>0</c:formatCode>
                <c:ptCount val="1"/>
                <c:pt idx="0">
                  <c:v>1.7962006823760828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6C9-4C15-A164-6F04DC1AC4BC}"/>
            </c:ext>
          </c:extLst>
        </c:ser>
        <c:ser>
          <c:idx val="2"/>
          <c:order val="2"/>
          <c:tx>
            <c:strRef>
              <c:f>'Структура расх. по экон.'!$D$7</c:f>
              <c:strCache>
                <c:ptCount val="1"/>
                <c:pt idx="0">
                  <c:v>Продукты питания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val>
            <c:numRef>
              <c:f>'Структура расх. по экон.'!$E$7</c:f>
              <c:numCache>
                <c:formatCode>0</c:formatCode>
                <c:ptCount val="1"/>
                <c:pt idx="0">
                  <c:v>2.6180128464814492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6C9-4C15-A164-6F04DC1AC4BC}"/>
            </c:ext>
          </c:extLst>
        </c:ser>
        <c:ser>
          <c:idx val="3"/>
          <c:order val="3"/>
          <c:tx>
            <c:strRef>
              <c:f>'Структура расх. по экон.'!$D$8</c:f>
              <c:strCache>
                <c:ptCount val="1"/>
                <c:pt idx="0">
                  <c:v>Коммунальные услуги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val>
            <c:numRef>
              <c:f>'Структура расх. по экон.'!$E$8</c:f>
              <c:numCache>
                <c:formatCode>0</c:formatCode>
                <c:ptCount val="1"/>
                <c:pt idx="0">
                  <c:v>11.870371496740168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6C9-4C15-A164-6F04DC1AC4BC}"/>
            </c:ext>
          </c:extLst>
        </c:ser>
        <c:ser>
          <c:idx val="4"/>
          <c:order val="4"/>
          <c:tx>
            <c:strRef>
              <c:f>'Структура расх. по экон.'!$D$9</c:f>
              <c:strCache>
                <c:ptCount val="1"/>
                <c:pt idx="0">
                  <c:v>Трансферты населению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val>
            <c:numRef>
              <c:f>'Структура расх. по экон.'!$E$9</c:f>
              <c:numCache>
                <c:formatCode>0</c:formatCode>
                <c:ptCount val="1"/>
                <c:pt idx="0">
                  <c:v>2.8591856244269063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6C9-4C15-A164-6F04DC1AC4BC}"/>
            </c:ext>
          </c:extLst>
        </c:ser>
        <c:ser>
          <c:idx val="5"/>
          <c:order val="5"/>
          <c:tx>
            <c:strRef>
              <c:f>'Структура расх. по экон.'!$D$10</c:f>
              <c:strCache>
                <c:ptCount val="1"/>
                <c:pt idx="0">
                  <c:v>Капитальные расходы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val>
            <c:numRef>
              <c:f>'Структура расх. по экон.'!$E$10</c:f>
              <c:numCache>
                <c:formatCode>0</c:formatCode>
                <c:ptCount val="1"/>
                <c:pt idx="0">
                  <c:v>1.1910595650283022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6C9-4C15-A164-6F04DC1AC4BC}"/>
            </c:ext>
          </c:extLst>
        </c:ser>
        <c:ser>
          <c:idx val="6"/>
          <c:order val="6"/>
          <c:tx>
            <c:strRef>
              <c:f>'Структура расх. по экон.'!$D$11</c:f>
              <c:strCache>
                <c:ptCount val="1"/>
                <c:pt idx="0">
                  <c:v>Субсидии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shade val="51000"/>
                    <a:satMod val="130000"/>
                  </a:schemeClr>
                </a:gs>
                <a:gs pos="80000">
                  <a:schemeClr val="accent1">
                    <a:lumMod val="60000"/>
                    <a:shade val="93000"/>
                    <a:satMod val="130000"/>
                  </a:schemeClr>
                </a:gs>
                <a:gs pos="100000">
                  <a:schemeClr val="accent1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val>
            <c:numRef>
              <c:f>'Структура расх. по экон.'!$E$11</c:f>
              <c:numCache>
                <c:formatCode>0</c:formatCode>
                <c:ptCount val="1"/>
                <c:pt idx="0">
                  <c:v>16.60236157669501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6C9-4C15-A164-6F04DC1AC4BC}"/>
            </c:ext>
          </c:extLst>
        </c:ser>
        <c:ser>
          <c:idx val="7"/>
          <c:order val="7"/>
          <c:tx>
            <c:strRef>
              <c:f>'Структура расх. по экон.'!$D$12</c:f>
              <c:strCache>
                <c:ptCount val="1"/>
                <c:pt idx="0">
                  <c:v>Иные расходы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60000"/>
                    <a:shade val="51000"/>
                    <a:satMod val="130000"/>
                  </a:schemeClr>
                </a:gs>
                <a:gs pos="80000">
                  <a:schemeClr val="accent2">
                    <a:lumMod val="60000"/>
                    <a:shade val="93000"/>
                    <a:satMod val="130000"/>
                  </a:schemeClr>
                </a:gs>
                <a:gs pos="100000">
                  <a:schemeClr val="accent2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val>
            <c:numRef>
              <c:f>'Структура расх. по экон.'!$E$12</c:f>
              <c:numCache>
                <c:formatCode>0</c:formatCode>
                <c:ptCount val="1"/>
                <c:pt idx="0">
                  <c:v>4.1864105480238898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6C9-4C15-A164-6F04DC1AC4BC}"/>
            </c:ext>
          </c:extLst>
        </c:ser>
        <c:ser>
          <c:idx val="8"/>
          <c:order val="8"/>
          <c:tx>
            <c:strRef>
              <c:f>'Структура расх. по экон.'!$D$13</c:f>
              <c:strCache>
                <c:ptCount val="1"/>
                <c:pt idx="0">
                  <c:v>Жилищное строительство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60000"/>
                    <a:shade val="51000"/>
                    <a:satMod val="130000"/>
                  </a:schemeClr>
                </a:gs>
                <a:gs pos="80000">
                  <a:schemeClr val="accent3">
                    <a:lumMod val="60000"/>
                    <a:shade val="93000"/>
                    <a:satMod val="130000"/>
                  </a:schemeClr>
                </a:gs>
                <a:gs pos="100000">
                  <a:schemeClr val="accent3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val>
            <c:numRef>
              <c:f>'Структура расх. по экон.'!$E$13</c:f>
              <c:numCache>
                <c:formatCode>0</c:formatCode>
                <c:ptCount val="1"/>
                <c:pt idx="0">
                  <c:v>1.648501722006916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6C9-4C15-A164-6F04DC1AC4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2795648"/>
        <c:axId val="32809728"/>
      </c:barChart>
      <c:catAx>
        <c:axId val="327956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32809728"/>
        <c:crosses val="autoZero"/>
        <c:auto val="1"/>
        <c:lblAlgn val="ctr"/>
        <c:lblOffset val="100"/>
        <c:noMultiLvlLbl val="0"/>
      </c:catAx>
      <c:valAx>
        <c:axId val="32809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795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F244121-B142-470F-A402-B0985DE983AB}" type="datetimeFigureOut">
              <a:rPr lang="ru-RU"/>
              <a:pPr>
                <a:defRPr/>
              </a:pPr>
              <a:t>26.07.2021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12825" y="723900"/>
            <a:ext cx="4832350" cy="36242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589463"/>
            <a:ext cx="5486400" cy="43481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177338"/>
            <a:ext cx="2971800" cy="482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177338"/>
            <a:ext cx="2971800" cy="4826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54A7C471-24BA-4E76-95C3-8185F017DCC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99744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B056B80-4127-4A42-B11C-1BF321CF485D}" type="slidenum">
              <a:rPr lang="ru-RU" altLang="ru-RU">
                <a:latin typeface="Calibri" panose="020F0502020204030204" pitchFamily="34" charset="0"/>
              </a:rPr>
              <a:pPr/>
              <a:t>4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277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F27A076-C8B5-4CB7-A2AE-4CB2B722D906}" type="slidenum">
              <a:rPr lang="ru-RU" altLang="ru-RU">
                <a:latin typeface="Calibri" panose="020F0502020204030204" pitchFamily="34" charset="0"/>
              </a:rPr>
              <a:pPr/>
              <a:t>7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039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40880-F08B-4F48-92D2-50D8847722DF}" type="datetimeFigureOut">
              <a:rPr lang="ru-RU"/>
              <a:pPr>
                <a:defRPr/>
              </a:pPr>
              <a:t>26.07.2021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E14879-8A23-4D8B-B9DF-87774840C8B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04208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9394E-0135-4FC1-89BB-02BCFF17805D}" type="datetimeFigureOut">
              <a:rPr lang="ru-RU"/>
              <a:pPr>
                <a:defRPr/>
              </a:pPr>
              <a:t>26.07.2021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13BE34-D2D4-4195-BA60-C530BF999D3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46462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FCCC6-DA35-47F8-87EA-5DE04BAD6A2E}" type="datetimeFigureOut">
              <a:rPr lang="ru-RU"/>
              <a:pPr>
                <a:defRPr/>
              </a:pPr>
              <a:t>26.07.2021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E2F43A-CB43-4506-BA7B-B3BFD4C4754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038482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B3716-4F43-4774-A196-2D529B5F935D}" type="datetimeFigureOut">
              <a:rPr lang="ru-RU"/>
              <a:pPr>
                <a:defRPr/>
              </a:pPr>
              <a:t>26.07.2021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52EE87-0219-4FFD-B3BE-17B5532B2C2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205087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A6A35-933E-4EF9-9A32-9E24C4E952DA}" type="datetimeFigureOut">
              <a:rPr lang="ru-RU"/>
              <a:pPr>
                <a:defRPr/>
              </a:pPr>
              <a:t>26.07.2021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818733-1B2A-426C-998B-99ADF48235E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7006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A10CD-3D8B-4561-B607-E8BB9A21F32A}" type="datetimeFigureOut">
              <a:rPr lang="ru-RU"/>
              <a:pPr>
                <a:defRPr/>
              </a:pPr>
              <a:t>26.07.2021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AF4EE8-2A6B-440C-8BFB-90E2716DEC0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06458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5CCF5-DEC7-4AB2-B01C-B9517E53E045}" type="datetimeFigureOut">
              <a:rPr lang="ru-RU"/>
              <a:pPr>
                <a:defRPr/>
              </a:pPr>
              <a:t>26.07.2021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549816-8D54-4683-A1E8-3493681016D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51091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B1747-87E3-4226-ACED-8BD4D22E0867}" type="datetimeFigureOut">
              <a:rPr lang="ru-RU"/>
              <a:pPr>
                <a:defRPr/>
              </a:pPr>
              <a:t>26.07.2021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B5DD80-3AF7-45A3-85C3-E23DF6AC1B3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56538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8EFAB-8659-4A45-BC3B-0B72F9E3699D}" type="datetimeFigureOut">
              <a:rPr lang="ru-RU"/>
              <a:pPr>
                <a:defRPr/>
              </a:pPr>
              <a:t>26.07.2021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7496A5-2469-40ED-B071-8C2C0DA3566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06551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DF5ED-1EF7-415A-9E7B-5C01E97823E5}" type="datetimeFigureOut">
              <a:rPr lang="ru-RU"/>
              <a:pPr>
                <a:defRPr/>
              </a:pPr>
              <a:t>26.07.2021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384B0F-39C0-44AB-91C7-6AAD56EF2D0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55069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9C61C-B7A8-4FB0-8F6C-03DE8D9B88B0}" type="datetimeFigureOut">
              <a:rPr lang="ru-RU"/>
              <a:pPr>
                <a:defRPr/>
              </a:pPr>
              <a:t>26.07.2021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12D219-969E-4ADA-A69F-E85D0C8D4C4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16384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AFEA9-A423-4E31-AFC1-02FCC7F22084}" type="datetimeFigureOut">
              <a:rPr lang="ru-RU"/>
              <a:pPr>
                <a:defRPr/>
              </a:pPr>
              <a:t>26.07.2021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8778B7-FA12-4B13-8BB0-F6DB0DDF3E9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24547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FC0F9-927B-4BCB-8959-31C57F8812D2}" type="datetimeFigureOut">
              <a:rPr lang="ru-RU"/>
              <a:pPr>
                <a:defRPr/>
              </a:pPr>
              <a:t>26.07.2021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ECF929-0D30-4E6E-9EAD-5201D3EAD72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73565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819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898989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3C6711B-A86D-4783-ABD6-F3F82DB97217}" type="datetimeFigureOut">
              <a:rPr lang="ru-RU"/>
              <a:pPr>
                <a:defRPr/>
              </a:pPr>
              <a:t>26.07.2021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898989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4581E72A-E8AA-4A02-8382-9365F0BEF9F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.vml"/><Relationship Id="rId6" Type="http://schemas.openxmlformats.org/officeDocument/2006/relationships/chart" Target="../charts/chart1.x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.vml"/><Relationship Id="rId5" Type="http://schemas.openxmlformats.org/officeDocument/2006/relationships/chart" Target="../charts/chart2.xml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0"/>
            <a:ext cx="3779837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23528" y="260648"/>
            <a:ext cx="6048672" cy="5976664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z="3300" b="1" i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300" b="1" i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300" b="1" i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Бюллетень</a:t>
            </a:r>
            <a:br>
              <a:rPr lang="ru-RU" sz="3300" b="1" i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300" b="1" i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об исполнении  </a:t>
            </a:r>
            <a:br>
              <a:rPr lang="ru-RU" sz="3300" b="1" i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300" b="1" i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местных бюджетов</a:t>
            </a:r>
            <a:br>
              <a:rPr lang="ru-RU" sz="3300" b="1" i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500" i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500" i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000" i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 1 июля 2021 года</a:t>
            </a:r>
            <a:br>
              <a:rPr lang="ru-RU" sz="3000" i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000" i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000" i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000" i="1" cap="all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0" name="TextBox 5"/>
          <p:cNvSpPr txBox="1">
            <a:spLocks noChangeArrowheads="1"/>
          </p:cNvSpPr>
          <p:nvPr/>
        </p:nvSpPr>
        <p:spPr bwMode="auto">
          <a:xfrm>
            <a:off x="4824413" y="5949950"/>
            <a:ext cx="3960812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50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Финансовый отдел Шумилинского райисполкома</a:t>
            </a:r>
          </a:p>
        </p:txBody>
      </p:sp>
    </p:spTree>
    <p:extLst>
      <p:ext uri="{BB962C8B-B14F-4D97-AF65-F5344CB8AC3E}">
        <p14:creationId xmlns:p14="http://schemas.microsoft.com/office/powerpoint/2010/main" val="274960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50651"/>
              </p:ext>
            </p:extLst>
          </p:nvPr>
        </p:nvGraphicFramePr>
        <p:xfrm>
          <a:off x="0" y="1238250"/>
          <a:ext cx="9144000" cy="49863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39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95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219195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     </a:t>
                      </a:r>
                      <a:r>
                        <a:rPr lang="ru-RU" sz="1200" dirty="0" smtClean="0"/>
                        <a:t> </a:t>
                      </a:r>
                      <a:r>
                        <a:rPr lang="en-US" sz="1200" dirty="0" smtClean="0"/>
                        <a:t>1 </a:t>
                      </a:r>
                      <a:r>
                        <a:rPr lang="ru-RU" sz="1200" dirty="0" smtClean="0"/>
                        <a:t>полугодие</a:t>
                      </a:r>
                      <a:endParaRPr lang="ru-RU" sz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201</a:t>
                      </a:r>
                      <a:r>
                        <a:rPr lang="en-US" sz="1200" dirty="0" smtClean="0"/>
                        <a:t>7</a:t>
                      </a:r>
                      <a:r>
                        <a:rPr lang="ru-RU" sz="1200" dirty="0" smtClean="0"/>
                        <a:t> г.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     </a:t>
                      </a:r>
                      <a:r>
                        <a:rPr lang="ru-RU" sz="1200" dirty="0" smtClean="0"/>
                        <a:t> </a:t>
                      </a:r>
                      <a:r>
                        <a:rPr lang="en-US" sz="1200" dirty="0" smtClean="0"/>
                        <a:t>1 </a:t>
                      </a:r>
                      <a:r>
                        <a:rPr lang="ru-RU" sz="1200" dirty="0" smtClean="0"/>
                        <a:t>полугодие</a:t>
                      </a:r>
                      <a:endParaRPr lang="ru-RU" sz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 201</a:t>
                      </a:r>
                      <a:r>
                        <a:rPr lang="en-US" sz="1200" dirty="0" smtClean="0"/>
                        <a:t>8</a:t>
                      </a:r>
                      <a:r>
                        <a:rPr lang="ru-RU" sz="1200" dirty="0" smtClean="0"/>
                        <a:t> г.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1</a:t>
                      </a:r>
                      <a:r>
                        <a:rPr lang="ru-RU" sz="1200" dirty="0" smtClean="0"/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полугодие</a:t>
                      </a:r>
                      <a:endParaRPr lang="ru-RU" sz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2019 г.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1 </a:t>
                      </a:r>
                      <a:endParaRPr lang="ru-RU" sz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полугодие</a:t>
                      </a:r>
                      <a:endParaRPr lang="ru-RU" sz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2020 г.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1 </a:t>
                      </a:r>
                      <a:r>
                        <a:rPr lang="ru-RU" sz="1200" dirty="0" smtClean="0"/>
                        <a:t>полугодие</a:t>
                      </a:r>
                      <a:endParaRPr lang="ru-RU" sz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2021г.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16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+mn-lt"/>
                        </a:rPr>
                        <a:t>Ценные бумаги, размещенные местными исполнительными и распорядительными органами на внутреннем финансовом рынке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2455,1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2455,1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2221,3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1753,7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1</a:t>
                      </a:r>
                      <a:r>
                        <a:rPr lang="en-US" sz="1400" b="0" dirty="0" smtClean="0">
                          <a:latin typeface="+mn-lt"/>
                        </a:rPr>
                        <a:t>286,1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marT="45718" marB="45718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16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+mn-lt"/>
                        </a:rPr>
                        <a:t>Обязательства, подлежащие исполнению по выданным гарантиям местных исполнительных и распорядительных органов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90,9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0,0</a:t>
                      </a:r>
                      <a:endParaRPr lang="en-US" sz="1400" b="0" dirty="0" smtClean="0">
                        <a:latin typeface="+mn-lt"/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0,0</a:t>
                      </a:r>
                      <a:endParaRPr lang="en-US" sz="1400" b="0" dirty="0" smtClean="0">
                        <a:latin typeface="+mn-lt"/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0,0</a:t>
                      </a:r>
                      <a:endParaRPr lang="en-US" sz="1400" b="0" dirty="0" smtClean="0">
                        <a:latin typeface="+mn-lt"/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0,0</a:t>
                      </a:r>
                      <a:endParaRPr lang="en-US" sz="1400" b="0" dirty="0" smtClean="0">
                        <a:latin typeface="+mn-lt"/>
                      </a:endParaRPr>
                    </a:p>
                    <a:p>
                      <a:pPr algn="ctr"/>
                      <a:endParaRPr lang="ru-RU" sz="1400" b="0" dirty="0">
                        <a:latin typeface="+mn-lt"/>
                      </a:endParaRPr>
                    </a:p>
                  </a:txBody>
                  <a:tcPr marT="45718" marB="45718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6028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+mn-lt"/>
                        </a:rPr>
                        <a:t>Бюджетные кредиты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1 100,0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6028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+mn-lt"/>
                        </a:rPr>
                        <a:t>Долг органов местного управления и самоуправления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2546,0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2455,1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3 321,3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1871,0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1286,1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6028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+mn-lt"/>
                        </a:rPr>
                        <a:t>Долг, гарантированный местными исполнительными и распорядительными органами 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1358,8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122,5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110,7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106,6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6028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+mn-lt"/>
                        </a:rPr>
                        <a:t>ВСЕГО</a:t>
                      </a:r>
                      <a:endParaRPr lang="ru-RU" sz="1400" b="1" dirty="0">
                        <a:latin typeface="+mn-lt"/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3904,8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2577,6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3432,0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2 260,3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388,4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374848" y="-27384"/>
            <a:ext cx="8229600" cy="1143000"/>
          </a:xfrm>
          <a:ln>
            <a:miter lim="800000"/>
            <a:headEnd/>
            <a:tailEnd/>
          </a:ln>
          <a:extLst/>
        </p:spPr>
        <p:txBody>
          <a:bodyPr>
            <a:noAutofit/>
          </a:bodyPr>
          <a:lstStyle/>
          <a:p>
            <a:pPr eaLnBrk="1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23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Долговые обязательства </a:t>
            </a:r>
            <a:br>
              <a:rPr lang="ru-RU" sz="23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органов местного управления и самоуправления</a:t>
            </a:r>
          </a:p>
        </p:txBody>
      </p:sp>
      <p:sp>
        <p:nvSpPr>
          <p:cNvPr id="12349" name="TextBox 3"/>
          <p:cNvSpPr txBox="1">
            <a:spLocks noChangeArrowheads="1"/>
          </p:cNvSpPr>
          <p:nvPr/>
        </p:nvSpPr>
        <p:spPr bwMode="auto">
          <a:xfrm>
            <a:off x="8213725" y="992188"/>
            <a:ext cx="8270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>
                <a:latin typeface="Calibri" panose="020F0502020204030204" pitchFamily="34" charset="0"/>
              </a:rPr>
              <a:t>тыс. рублей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325121"/>
              </p:ext>
            </p:extLst>
          </p:nvPr>
        </p:nvGraphicFramePr>
        <p:xfrm>
          <a:off x="266700" y="1854200"/>
          <a:ext cx="8067675" cy="352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83" name="Лист" r:id="rId3" imgW="8115300" imgH="3629025" progId="Excel.Sheet.8">
                  <p:embed/>
                </p:oleObj>
              </mc:Choice>
              <mc:Fallback>
                <p:oleObj name="Лист" r:id="rId3" imgW="8115300" imgH="3629025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" y="1854200"/>
                        <a:ext cx="8067675" cy="3524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640960" cy="980728"/>
          </a:xfrm>
          <a:ln>
            <a:miter lim="800000"/>
            <a:headEnd/>
            <a:tailEnd/>
          </a:ln>
          <a:extLst/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18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Динамика просроченной задолженности </a:t>
            </a:r>
            <a:br>
              <a:rPr lang="ru-RU" sz="18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по бюджетным ссудам (займам), исполненным гарантиям</a:t>
            </a:r>
          </a:p>
        </p:txBody>
      </p:sp>
      <p:sp>
        <p:nvSpPr>
          <p:cNvPr id="7172" name="TextBox 3"/>
          <p:cNvSpPr txBox="1">
            <a:spLocks noChangeArrowheads="1"/>
          </p:cNvSpPr>
          <p:nvPr/>
        </p:nvSpPr>
        <p:spPr bwMode="auto">
          <a:xfrm>
            <a:off x="250825" y="1628775"/>
            <a:ext cx="631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>
                <a:latin typeface="Calibri" panose="020F0502020204030204" pitchFamily="34" charset="0"/>
              </a:rPr>
              <a:t>тыс.руб.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467544" y="404664"/>
            <a:ext cx="8229600" cy="70609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Clr>
                <a:schemeClr val="accent6">
                  <a:lumMod val="75000"/>
                </a:schemeClr>
              </a:buClr>
              <a:defRPr/>
            </a:pPr>
            <a:r>
              <a:rPr lang="ru-RU" sz="2100" b="1" i="1" cap="all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Состав местных бюджетов </a:t>
            </a:r>
            <a:br>
              <a:rPr lang="ru-RU" sz="2100" b="1" i="1" cap="all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100" b="1" i="1" cap="all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reflection blurRad="12700" stA="48000" endA="300" endPos="55000" dir="5400000" sy="-9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3" name="TextBox 4"/>
          <p:cNvSpPr txBox="1">
            <a:spLocks noChangeArrowheads="1"/>
          </p:cNvSpPr>
          <p:nvPr/>
        </p:nvSpPr>
        <p:spPr bwMode="auto">
          <a:xfrm>
            <a:off x="1476375" y="1844675"/>
            <a:ext cx="3959225" cy="1512888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>
                <a:latin typeface="Calibri" panose="020F0502020204030204" pitchFamily="34" charset="0"/>
              </a:rPr>
              <a:t>РАЙОННЫЙ БЮДЖЕТ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76375" y="3573463"/>
            <a:ext cx="3959225" cy="1511300"/>
          </a:xfrm>
          <a:prstGeom prst="rect">
            <a:avLst/>
          </a:prstGeom>
          <a:noFill/>
          <a:ln w="25400">
            <a:solidFill>
              <a:schemeClr val="accent4"/>
            </a:solidFill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БЮДЖЕТЫ сельских Советов</a:t>
            </a:r>
          </a:p>
        </p:txBody>
      </p:sp>
      <p:sp>
        <p:nvSpPr>
          <p:cNvPr id="10245" name="TextBox 6"/>
          <p:cNvSpPr txBox="1">
            <a:spLocks noChangeArrowheads="1"/>
          </p:cNvSpPr>
          <p:nvPr/>
        </p:nvSpPr>
        <p:spPr bwMode="auto">
          <a:xfrm>
            <a:off x="6084888" y="2278063"/>
            <a:ext cx="13017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i="1">
                <a:latin typeface="Calibri" panose="020F0502020204030204" pitchFamily="34" charset="0"/>
              </a:rPr>
              <a:t>Базовый</a:t>
            </a:r>
          </a:p>
          <a:p>
            <a:pPr algn="ctr" eaLnBrk="1" hangingPunct="1"/>
            <a:r>
              <a:rPr lang="ru-RU" altLang="ru-RU" i="1">
                <a:latin typeface="Calibri" panose="020F0502020204030204" pitchFamily="34" charset="0"/>
              </a:rPr>
              <a:t>уровень (1)</a:t>
            </a:r>
          </a:p>
        </p:txBody>
      </p:sp>
      <p:sp>
        <p:nvSpPr>
          <p:cNvPr id="10246" name="TextBox 7"/>
          <p:cNvSpPr txBox="1">
            <a:spLocks noChangeArrowheads="1"/>
          </p:cNvSpPr>
          <p:nvPr/>
        </p:nvSpPr>
        <p:spPr bwMode="auto">
          <a:xfrm>
            <a:off x="6107113" y="4005263"/>
            <a:ext cx="13128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i="1">
                <a:latin typeface="Calibri" panose="020F0502020204030204" pitchFamily="34" charset="0"/>
              </a:rPr>
              <a:t>Первичный</a:t>
            </a:r>
          </a:p>
          <a:p>
            <a:pPr algn="ctr" eaLnBrk="1" hangingPunct="1"/>
            <a:r>
              <a:rPr lang="ru-RU" altLang="ru-RU" i="1">
                <a:latin typeface="Calibri" panose="020F0502020204030204" pitchFamily="34" charset="0"/>
              </a:rPr>
              <a:t>уровень (8)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424" name="Group 1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7221699"/>
              </p:ext>
            </p:extLst>
          </p:nvPr>
        </p:nvGraphicFramePr>
        <p:xfrm>
          <a:off x="323850" y="836613"/>
          <a:ext cx="8424863" cy="4432297"/>
        </p:xfrm>
        <a:graphic>
          <a:graphicData uri="http://schemas.openxmlformats.org/drawingml/2006/table">
            <a:tbl>
              <a:tblPr/>
              <a:tblGrid>
                <a:gridCol w="2106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32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541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5251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63622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</a:p>
                  </a:txBody>
                  <a:tcPr marL="91439" marR="91439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ДОХОДЫ</a:t>
                      </a:r>
                    </a:p>
                  </a:txBody>
                  <a:tcPr marL="91439" marR="91439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РАСХОДЫ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ДЕФИЦИТ(-); ПРОФИЦИТ (+)</a:t>
                      </a:r>
                    </a:p>
                  </a:txBody>
                  <a:tcPr marL="91439" marR="91439"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04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Уточненный  план </a:t>
                      </a:r>
                      <a:endParaRPr kumimoji="0" lang="en-US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kumimoji="0" lang="ru-RU" alt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полуг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9525" marR="9525" marT="9527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Исполнено 1 </a:t>
                      </a:r>
                      <a:r>
                        <a:rPr kumimoji="0" lang="ru-RU" alt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полуг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Уточненный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kumimoji="0" lang="ru-RU" alt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полуг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Исполнено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kumimoji="0" lang="ru-RU" alt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полуг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Уточненный 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kumimoji="0" lang="ru-RU" alt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полуг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Исполнено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kumimoji="0" lang="ru-RU" alt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полуг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3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Консолидированный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бюджет района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26958,5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27174,8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100,8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26805,9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26238,8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97,9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152,6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936,0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06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Районный бюджет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266</a:t>
                      </a: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26,6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26835,5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100,8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26473,1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25923,2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97,9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153,5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912,3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306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Добейский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39,0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39,8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102,0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39,0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38,8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99,5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1,0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306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Ковляковский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33,5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34,3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102,4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33,5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30,0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89,6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4,3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306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Ловжанский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41,5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43,7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105,3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42,3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41,8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98,8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-0,8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1,9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306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Мишневичский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40,1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38,0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94,8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40,1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33,4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83,3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4,6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306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Николаевский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29,2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29,8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102,1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29,2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28,6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97,9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1,2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306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Обольский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75,8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75,7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99,9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75,9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75,2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99,1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-0,1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0,5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306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Светлосельский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33,9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35,0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103,2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33,9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29,2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86,1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5,8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306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Сиротинский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38,9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43,0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110,5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38,9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38,6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99,2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4,4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53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ИТОГО по бюджетам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сельских Советов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331,9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339,3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102,2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332,8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315,6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94,8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-0,9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23,7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714348" y="0"/>
            <a:ext cx="8406524" cy="476672"/>
          </a:xfrm>
          <a:ln>
            <a:miter lim="800000"/>
            <a:headEnd/>
            <a:tailEnd/>
          </a:ln>
          <a:extLst/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21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Исполнение бюджета</a:t>
            </a:r>
          </a:p>
        </p:txBody>
      </p:sp>
      <p:sp>
        <p:nvSpPr>
          <p:cNvPr id="11406" name="TextBox 1"/>
          <p:cNvSpPr txBox="1">
            <a:spLocks noChangeArrowheads="1"/>
          </p:cNvSpPr>
          <p:nvPr/>
        </p:nvSpPr>
        <p:spPr bwMode="auto">
          <a:xfrm>
            <a:off x="8101013" y="549275"/>
            <a:ext cx="631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>
                <a:latin typeface="Calibri" panose="020F0502020204030204" pitchFamily="34" charset="0"/>
              </a:rPr>
              <a:t>тыс.руб.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  <a:ln>
            <a:miter lim="800000"/>
            <a:headEnd/>
            <a:tailEnd/>
          </a:ln>
          <a:extLst/>
        </p:spPr>
        <p:txBody>
          <a:bodyPr>
            <a:noAutofit/>
          </a:bodyPr>
          <a:lstStyle/>
          <a:p>
            <a:pPr>
              <a:buClr>
                <a:schemeClr val="accent6">
                  <a:lumMod val="75000"/>
                </a:schemeClr>
              </a:buClr>
              <a:defRPr/>
            </a:pPr>
            <a:r>
              <a:rPr lang="ru-RU" sz="21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Структура доходов местных бюджетов</a:t>
            </a:r>
            <a:br>
              <a:rPr lang="ru-RU" sz="21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100" b="1" i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9" name="TextBox 6"/>
          <p:cNvSpPr txBox="1">
            <a:spLocks noChangeArrowheads="1"/>
          </p:cNvSpPr>
          <p:nvPr/>
        </p:nvSpPr>
        <p:spPr bwMode="auto">
          <a:xfrm>
            <a:off x="125413" y="825500"/>
            <a:ext cx="6794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000"/>
              <a:t>тыс.руб.</a:t>
            </a:r>
          </a:p>
        </p:txBody>
      </p:sp>
      <p:graphicFrame>
        <p:nvGraphicFramePr>
          <p:cNvPr id="1026" name="Диаграмма 10"/>
          <p:cNvGraphicFramePr>
            <a:graphicFrameLocks/>
          </p:cNvGraphicFramePr>
          <p:nvPr>
            <p:extLst/>
          </p:nvPr>
        </p:nvGraphicFramePr>
        <p:xfrm>
          <a:off x="190500" y="1003300"/>
          <a:ext cx="2940050" cy="411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88" name="Лист" r:id="rId4" imgW="3019357" imgH="4200525" progId="Excel.Sheet.8">
                  <p:embed/>
                </p:oleObj>
              </mc:Choice>
              <mc:Fallback>
                <p:oleObj name="Лист" r:id="rId4" imgW="3019357" imgH="4200525" progId="Excel.Sheet.8">
                  <p:embed/>
                  <p:pic>
                    <p:nvPicPr>
                      <p:cNvPr id="1026" name="Диаграмма 10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" y="1003300"/>
                        <a:ext cx="2940050" cy="411003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Диаграмма 14"/>
          <p:cNvGraphicFramePr>
            <a:graphicFrameLocks/>
          </p:cNvGraphicFramePr>
          <p:nvPr>
            <p:extLst/>
          </p:nvPr>
        </p:nvGraphicFramePr>
        <p:xfrm>
          <a:off x="3121025" y="1479550"/>
          <a:ext cx="5795963" cy="485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89" name="Лист" r:id="rId6" imgW="6267585" imgH="5219790" progId="Excel.Sheet.8">
                  <p:embed/>
                </p:oleObj>
              </mc:Choice>
              <mc:Fallback>
                <p:oleObj name="Лист" r:id="rId6" imgW="6267585" imgH="5219790" progId="Excel.Sheet.8">
                  <p:embed/>
                  <p:pic>
                    <p:nvPicPr>
                      <p:cNvPr id="1027" name="Диаграмма 14"/>
                      <p:cNvPicPr>
                        <a:picLocks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1025" y="1479550"/>
                        <a:ext cx="5795963" cy="4857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TextBox 15"/>
          <p:cNvSpPr txBox="1">
            <a:spLocks noChangeArrowheads="1"/>
          </p:cNvSpPr>
          <p:nvPr/>
        </p:nvSpPr>
        <p:spPr bwMode="auto">
          <a:xfrm>
            <a:off x="3132138" y="1341438"/>
            <a:ext cx="6794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000"/>
              <a:t>тыс.руб.</a:t>
            </a:r>
          </a:p>
        </p:txBody>
      </p:sp>
    </p:spTree>
    <p:extLst>
      <p:ext uri="{BB962C8B-B14F-4D97-AF65-F5344CB8AC3E}">
        <p14:creationId xmlns:p14="http://schemas.microsoft.com/office/powerpoint/2010/main" val="296498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0" y="116632"/>
            <a:ext cx="9361040" cy="850106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Clr>
                <a:schemeClr val="accent6">
                  <a:lumMod val="75000"/>
                </a:schemeClr>
              </a:buClr>
              <a:defRPr/>
            </a:pPr>
            <a:r>
              <a:rPr lang="ru-RU" sz="2300" b="1" i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Динамика доходов местных бюджетов</a:t>
            </a:r>
            <a:endParaRPr lang="ru-RU" sz="1700" b="1" i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50" name="Диаграмма 4"/>
          <p:cNvGraphicFramePr>
            <a:graphicFrameLocks/>
          </p:cNvGraphicFramePr>
          <p:nvPr>
            <p:extLst/>
          </p:nvPr>
        </p:nvGraphicFramePr>
        <p:xfrm>
          <a:off x="2300288" y="887413"/>
          <a:ext cx="6911975" cy="568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12" name="Лист" r:id="rId3" imgW="6800985" imgH="4714875" progId="Excel.Sheet.8">
                  <p:embed/>
                </p:oleObj>
              </mc:Choice>
              <mc:Fallback>
                <p:oleObj name="Лист" r:id="rId3" imgW="6800985" imgH="4714875" progId="Excel.Sheet.8">
                  <p:embed/>
                  <p:pic>
                    <p:nvPicPr>
                      <p:cNvPr id="2050" name="Диаграмма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0288" y="887413"/>
                        <a:ext cx="6911975" cy="5680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Диаграмма 7"/>
          <p:cNvGraphicFramePr>
            <a:graphicFrameLocks/>
          </p:cNvGraphicFramePr>
          <p:nvPr>
            <p:extLst/>
          </p:nvPr>
        </p:nvGraphicFramePr>
        <p:xfrm>
          <a:off x="231775" y="1311275"/>
          <a:ext cx="2273300" cy="3732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13" name="Лист" r:id="rId5" imgW="2352743" imgH="3629025" progId="Excel.Sheet.8">
                  <p:embed/>
                </p:oleObj>
              </mc:Choice>
              <mc:Fallback>
                <p:oleObj name="Лист" r:id="rId5" imgW="2352743" imgH="3629025" progId="Excel.Sheet.8">
                  <p:embed/>
                  <p:pic>
                    <p:nvPicPr>
                      <p:cNvPr id="2051" name="Диаграмма 7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775" y="1311275"/>
                        <a:ext cx="2273300" cy="3732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Прямая со стрелкой 8"/>
          <p:cNvCxnSpPr/>
          <p:nvPr/>
        </p:nvCxnSpPr>
        <p:spPr>
          <a:xfrm flipV="1">
            <a:off x="1051424" y="1668870"/>
            <a:ext cx="715673" cy="301600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54" name="TextBox 9"/>
          <p:cNvSpPr txBox="1">
            <a:spLocks noChangeArrowheads="1"/>
          </p:cNvSpPr>
          <p:nvPr/>
        </p:nvSpPr>
        <p:spPr bwMode="auto">
          <a:xfrm>
            <a:off x="1474825" y="1311280"/>
            <a:ext cx="57099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Calibri" panose="020F0502020204030204" pitchFamily="34" charset="0"/>
              </a:rPr>
              <a:t>105,1%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2055" name="TextBox 11"/>
          <p:cNvSpPr txBox="1">
            <a:spLocks noChangeArrowheads="1"/>
          </p:cNvSpPr>
          <p:nvPr/>
        </p:nvSpPr>
        <p:spPr bwMode="auto">
          <a:xfrm>
            <a:off x="2917173" y="1340768"/>
            <a:ext cx="57099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Calibri" panose="020F0502020204030204" pitchFamily="34" charset="0"/>
              </a:rPr>
              <a:t>119,0%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 flipV="1">
            <a:off x="4525639" y="1458669"/>
            <a:ext cx="376237" cy="195263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57" name="TextBox 24"/>
          <p:cNvSpPr txBox="1">
            <a:spLocks noChangeArrowheads="1"/>
          </p:cNvSpPr>
          <p:nvPr/>
        </p:nvSpPr>
        <p:spPr bwMode="auto">
          <a:xfrm>
            <a:off x="3682768" y="1771560"/>
            <a:ext cx="67468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Calibri" panose="020F0502020204030204" pitchFamily="34" charset="0"/>
              </a:rPr>
              <a:t>113,0%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2058" name="TextBox 26"/>
          <p:cNvSpPr txBox="1">
            <a:spLocks noChangeArrowheads="1"/>
          </p:cNvSpPr>
          <p:nvPr/>
        </p:nvSpPr>
        <p:spPr bwMode="auto">
          <a:xfrm>
            <a:off x="5264358" y="1673983"/>
            <a:ext cx="64807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Calibri" panose="020F0502020204030204" pitchFamily="34" charset="0"/>
              </a:rPr>
              <a:t>115,0%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2059" name="TextBox 27"/>
          <p:cNvSpPr txBox="1">
            <a:spLocks noChangeArrowheads="1"/>
          </p:cNvSpPr>
          <p:nvPr/>
        </p:nvSpPr>
        <p:spPr bwMode="auto">
          <a:xfrm>
            <a:off x="6117031" y="1777659"/>
            <a:ext cx="57606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Calibri" panose="020F0502020204030204" pitchFamily="34" charset="0"/>
              </a:rPr>
              <a:t>120,5%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2060" name="TextBox 28"/>
          <p:cNvSpPr txBox="1">
            <a:spLocks noChangeArrowheads="1"/>
          </p:cNvSpPr>
          <p:nvPr/>
        </p:nvSpPr>
        <p:spPr bwMode="auto">
          <a:xfrm>
            <a:off x="6975442" y="1846125"/>
            <a:ext cx="57606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Calibri" panose="020F0502020204030204" pitchFamily="34" charset="0"/>
              </a:rPr>
              <a:t>99,2%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2061" name="TextBox 29"/>
          <p:cNvSpPr txBox="1">
            <a:spLocks noChangeArrowheads="1"/>
          </p:cNvSpPr>
          <p:nvPr/>
        </p:nvSpPr>
        <p:spPr bwMode="auto">
          <a:xfrm>
            <a:off x="7672619" y="1434390"/>
            <a:ext cx="61664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Calibri" panose="020F0502020204030204" pitchFamily="34" charset="0"/>
              </a:rPr>
              <a:t>121,2%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2062" name="TextBox 30"/>
          <p:cNvSpPr txBox="1">
            <a:spLocks noChangeArrowheads="1"/>
          </p:cNvSpPr>
          <p:nvPr/>
        </p:nvSpPr>
        <p:spPr bwMode="auto">
          <a:xfrm>
            <a:off x="8450619" y="1247855"/>
            <a:ext cx="57606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Calibri" panose="020F0502020204030204" pitchFamily="34" charset="0"/>
              </a:rPr>
              <a:t>121,9</a:t>
            </a:r>
            <a:r>
              <a:rPr lang="en-US" altLang="ru-RU" sz="1000" dirty="0" smtClean="0">
                <a:latin typeface="Calibri" panose="020F0502020204030204" pitchFamily="34" charset="0"/>
              </a:rPr>
              <a:t>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2063" name="TextBox 31"/>
          <p:cNvSpPr txBox="1">
            <a:spLocks noChangeArrowheads="1"/>
          </p:cNvSpPr>
          <p:nvPr/>
        </p:nvSpPr>
        <p:spPr bwMode="auto">
          <a:xfrm>
            <a:off x="539750" y="1157288"/>
            <a:ext cx="6318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>
                <a:latin typeface="Calibri" panose="020F0502020204030204" pitchFamily="34" charset="0"/>
              </a:rPr>
              <a:t>тыс.руб.</a:t>
            </a:r>
          </a:p>
        </p:txBody>
      </p:sp>
      <p:sp>
        <p:nvSpPr>
          <p:cNvPr id="2064" name="TextBox 32"/>
          <p:cNvSpPr txBox="1">
            <a:spLocks noChangeArrowheads="1"/>
          </p:cNvSpPr>
          <p:nvPr/>
        </p:nvSpPr>
        <p:spPr bwMode="auto">
          <a:xfrm>
            <a:off x="2879725" y="764704"/>
            <a:ext cx="6318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>
                <a:latin typeface="Calibri" panose="020F0502020204030204" pitchFamily="34" charset="0"/>
              </a:rPr>
              <a:t>тыс.руб.</a:t>
            </a:r>
          </a:p>
        </p:txBody>
      </p:sp>
      <p:cxnSp>
        <p:nvCxnSpPr>
          <p:cNvPr id="34" name="Прямая со стрелкой 33"/>
          <p:cNvCxnSpPr/>
          <p:nvPr/>
        </p:nvCxnSpPr>
        <p:spPr>
          <a:xfrm flipV="1">
            <a:off x="6516688" y="6165304"/>
            <a:ext cx="791616" cy="546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66" name="TextBox 34"/>
          <p:cNvSpPr txBox="1">
            <a:spLocks noChangeArrowheads="1"/>
          </p:cNvSpPr>
          <p:nvPr/>
        </p:nvSpPr>
        <p:spPr bwMode="auto">
          <a:xfrm>
            <a:off x="5220073" y="5929312"/>
            <a:ext cx="129614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>
                <a:latin typeface="Calibri" panose="020F0502020204030204" pitchFamily="34" charset="0"/>
              </a:rPr>
              <a:t>Темпы роста доходов</a:t>
            </a:r>
          </a:p>
        </p:txBody>
      </p:sp>
      <p:cxnSp>
        <p:nvCxnSpPr>
          <p:cNvPr id="36" name="Прямая со стрелкой 35"/>
          <p:cNvCxnSpPr/>
          <p:nvPr/>
        </p:nvCxnSpPr>
        <p:spPr>
          <a:xfrm flipV="1">
            <a:off x="2893122" y="1876947"/>
            <a:ext cx="464626" cy="196222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68" name="TextBox 36"/>
          <p:cNvSpPr txBox="1">
            <a:spLocks noChangeArrowheads="1"/>
          </p:cNvSpPr>
          <p:nvPr/>
        </p:nvSpPr>
        <p:spPr bwMode="auto">
          <a:xfrm>
            <a:off x="4320697" y="1124745"/>
            <a:ext cx="57099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Calibri" panose="020F0502020204030204" pitchFamily="34" charset="0"/>
              </a:rPr>
              <a:t>118,5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cxnSp>
        <p:nvCxnSpPr>
          <p:cNvPr id="42" name="Прямая со стрелкой 41"/>
          <p:cNvCxnSpPr/>
          <p:nvPr/>
        </p:nvCxnSpPr>
        <p:spPr>
          <a:xfrm flipV="1">
            <a:off x="8544272" y="1673983"/>
            <a:ext cx="338137" cy="144463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6924835" y="2339110"/>
            <a:ext cx="479639" cy="25417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7782680" y="1921733"/>
            <a:ext cx="303558" cy="168163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6133769" y="2215549"/>
            <a:ext cx="415540" cy="266190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5461882" y="1935471"/>
            <a:ext cx="328613" cy="155575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V="1">
            <a:off x="3797303" y="2010860"/>
            <a:ext cx="489779" cy="203976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289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658" y="248247"/>
            <a:ext cx="8601941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1600" b="1" i="1" cap="all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Доля собственных доходов в структуре доходов местных бюджетов</a:t>
            </a:r>
          </a:p>
        </p:txBody>
      </p:sp>
      <p:graphicFrame>
        <p:nvGraphicFramePr>
          <p:cNvPr id="3074" name="Диаграмма 4"/>
          <p:cNvGraphicFramePr>
            <a:graphicFrameLocks/>
          </p:cNvGraphicFramePr>
          <p:nvPr>
            <p:extLst/>
          </p:nvPr>
        </p:nvGraphicFramePr>
        <p:xfrm>
          <a:off x="395288" y="1268413"/>
          <a:ext cx="8675687" cy="4887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5" name="Лист" r:id="rId3" imgW="8782185" imgH="5105490" progId="Excel.Sheet.8">
                  <p:embed/>
                </p:oleObj>
              </mc:Choice>
              <mc:Fallback>
                <p:oleObj name="Лист" r:id="rId3" imgW="8782185" imgH="5105490" progId="Excel.Sheet.8">
                  <p:embed/>
                  <p:pic>
                    <p:nvPicPr>
                      <p:cNvPr id="3074" name="Диаграмма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268413"/>
                        <a:ext cx="8675687" cy="4887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24890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5610" y="0"/>
            <a:ext cx="9525744" cy="1484784"/>
          </a:xfrm>
          <a:ln>
            <a:miter lim="800000"/>
            <a:headEnd/>
            <a:tailEnd/>
          </a:ln>
          <a:extLst/>
        </p:spPr>
        <p:txBody>
          <a:bodyPr>
            <a:noAutofit/>
          </a:bodyPr>
          <a:lstStyle/>
          <a:p>
            <a:pPr eaLnBrk="1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23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Структура расходов местных бюджетов                </a:t>
            </a:r>
            <a:r>
              <a:rPr lang="en-US" sz="23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3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по функциональной классификации расходов бюджета</a:t>
            </a:r>
            <a:br>
              <a:rPr lang="ru-RU" sz="23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300" b="1" i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098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4566232"/>
              </p:ext>
            </p:extLst>
          </p:nvPr>
        </p:nvGraphicFramePr>
        <p:xfrm>
          <a:off x="468313" y="1125538"/>
          <a:ext cx="8505825" cy="532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77" name="Лист" r:id="rId4" imgW="9353685" imgH="5895885" progId="Excel.Sheet.8">
                  <p:embed/>
                </p:oleObj>
              </mc:Choice>
              <mc:Fallback>
                <p:oleObj name="Лист" r:id="rId4" imgW="9353685" imgH="5895885" progId="Excel.Sheet.8">
                  <p:embed/>
                  <p:pic>
                    <p:nvPicPr>
                      <p:cNvPr id="4098" name="Диаграмма 5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125538"/>
                        <a:ext cx="8505825" cy="5326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106807"/>
              </p:ext>
            </p:extLst>
          </p:nvPr>
        </p:nvGraphicFramePr>
        <p:xfrm>
          <a:off x="7164288" y="1052736"/>
          <a:ext cx="1728192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08284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1045425"/>
              </p:ext>
            </p:extLst>
          </p:nvPr>
        </p:nvGraphicFramePr>
        <p:xfrm>
          <a:off x="343719" y="1412776"/>
          <a:ext cx="8477250" cy="475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06" name="Лист" r:id="rId3" imgW="9105900" imgH="4772025" progId="Excel.Sheet.8">
                  <p:embed/>
                </p:oleObj>
              </mc:Choice>
              <mc:Fallback>
                <p:oleObj name="Лист" r:id="rId3" imgW="9105900" imgH="4772025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719" y="1412776"/>
                        <a:ext cx="8477250" cy="4759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850106"/>
          </a:xfrm>
          <a:ln>
            <a:miter lim="800000"/>
            <a:headEnd/>
            <a:tailEnd/>
          </a:ln>
          <a:extLst/>
        </p:spPr>
        <p:txBody>
          <a:bodyPr>
            <a:noAutofit/>
          </a:bodyPr>
          <a:lstStyle/>
          <a:p>
            <a:pPr eaLnBrk="1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23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Структура расходов местных бюджетов                </a:t>
            </a:r>
            <a:r>
              <a:rPr lang="en-US" sz="23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3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по экономической классификации расходов бюджета</a:t>
            </a:r>
            <a:br>
              <a:rPr lang="ru-RU" sz="23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300" b="1" i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/>
        </p:nvGraphicFramePr>
        <p:xfrm>
          <a:off x="6300192" y="1196752"/>
          <a:ext cx="1512168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Диаграмма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9408864"/>
              </p:ext>
            </p:extLst>
          </p:nvPr>
        </p:nvGraphicFramePr>
        <p:xfrm>
          <a:off x="533400" y="977900"/>
          <a:ext cx="3708400" cy="381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8" name="Лист" r:id="rId3" imgW="5572057" imgH="3924210" progId="Excel.Sheet.8">
                  <p:embed/>
                </p:oleObj>
              </mc:Choice>
              <mc:Fallback>
                <p:oleObj name="Лист" r:id="rId3" imgW="5572057" imgH="3924210" progId="Excel.Sheet.8">
                  <p:embed/>
                  <p:pic>
                    <p:nvPicPr>
                      <p:cNvPr id="6146" name="Диаграмма 20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977900"/>
                        <a:ext cx="3708400" cy="3816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4845688"/>
              </p:ext>
            </p:extLst>
          </p:nvPr>
        </p:nvGraphicFramePr>
        <p:xfrm>
          <a:off x="4412023" y="2132013"/>
          <a:ext cx="4289425" cy="287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9" name="Лист" r:id="rId5" imgW="4419600" imgH="2952660" progId="Excel.Sheet.8">
                  <p:embed/>
                </p:oleObj>
              </mc:Choice>
              <mc:Fallback>
                <p:oleObj name="Лист" r:id="rId5" imgW="4419600" imgH="2952660" progId="Excel.Sheet.8">
                  <p:embed/>
                  <p:pic>
                    <p:nvPicPr>
                      <p:cNvPr id="6147" name="Диаграмма 2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2023" y="2132013"/>
                        <a:ext cx="4289425" cy="287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85192" y="0"/>
            <a:ext cx="8229600" cy="850106"/>
          </a:xfrm>
          <a:ln>
            <a:miter lim="800000"/>
            <a:headEnd/>
            <a:tailEnd/>
          </a:ln>
          <a:extLst/>
        </p:spPr>
        <p:txBody>
          <a:bodyPr>
            <a:normAutofit/>
          </a:bodyPr>
          <a:lstStyle/>
          <a:p>
            <a:pPr eaLnBrk="1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23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Динамика расходов местных бюджетов 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1331640" y="1124744"/>
            <a:ext cx="574675" cy="215900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V="1">
            <a:off x="2987824" y="1196752"/>
            <a:ext cx="504825" cy="215900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4814888" y="3037540"/>
            <a:ext cx="205227" cy="103428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5761975" y="3066461"/>
            <a:ext cx="296513" cy="146515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7681538" y="2974938"/>
            <a:ext cx="204594" cy="125204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54" name="TextBox 15"/>
          <p:cNvSpPr txBox="1">
            <a:spLocks noChangeArrowheads="1"/>
          </p:cNvSpPr>
          <p:nvPr/>
        </p:nvSpPr>
        <p:spPr bwMode="auto">
          <a:xfrm>
            <a:off x="1547813" y="836712"/>
            <a:ext cx="57099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Calibri" panose="020F0502020204030204" pitchFamily="34" charset="0"/>
              </a:rPr>
              <a:t>146,2</a:t>
            </a:r>
            <a:r>
              <a:rPr lang="ru-RU" altLang="ru-RU" sz="1000" dirty="0" smtClean="0">
                <a:latin typeface="Calibri" panose="020F0502020204030204" pitchFamily="34" charset="0"/>
              </a:rPr>
              <a:t>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6155" name="TextBox 19"/>
          <p:cNvSpPr txBox="1">
            <a:spLocks noChangeArrowheads="1"/>
          </p:cNvSpPr>
          <p:nvPr/>
        </p:nvSpPr>
        <p:spPr bwMode="auto">
          <a:xfrm>
            <a:off x="2916238" y="980728"/>
            <a:ext cx="79216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Calibri" panose="020F0502020204030204" pitchFamily="34" charset="0"/>
              </a:rPr>
              <a:t>146,7 </a:t>
            </a:r>
            <a:r>
              <a:rPr lang="ru-RU" altLang="ru-RU" sz="1000" dirty="0" smtClean="0">
                <a:latin typeface="Calibri" panose="020F0502020204030204" pitchFamily="34" charset="0"/>
              </a:rPr>
              <a:t>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6156" name="TextBox 21"/>
          <p:cNvSpPr txBox="1">
            <a:spLocks noChangeArrowheads="1"/>
          </p:cNvSpPr>
          <p:nvPr/>
        </p:nvSpPr>
        <p:spPr bwMode="auto">
          <a:xfrm>
            <a:off x="4716016" y="2276475"/>
            <a:ext cx="57606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Calibri" panose="020F0502020204030204" pitchFamily="34" charset="0"/>
              </a:rPr>
              <a:t>106,9</a:t>
            </a:r>
            <a:r>
              <a:rPr lang="ru-RU" altLang="ru-RU" sz="1000" dirty="0" smtClean="0">
                <a:latin typeface="Calibri" panose="020F0502020204030204" pitchFamily="34" charset="0"/>
              </a:rPr>
              <a:t>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6157" name="TextBox 22"/>
          <p:cNvSpPr txBox="1">
            <a:spLocks noChangeArrowheads="1"/>
          </p:cNvSpPr>
          <p:nvPr/>
        </p:nvSpPr>
        <p:spPr bwMode="auto">
          <a:xfrm>
            <a:off x="5148064" y="2276475"/>
            <a:ext cx="58757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>
                <a:latin typeface="Calibri" panose="020F0502020204030204" pitchFamily="34" charset="0"/>
              </a:rPr>
              <a:t> </a:t>
            </a:r>
            <a:r>
              <a:rPr lang="ru-RU" altLang="ru-RU" sz="1000" dirty="0" smtClean="0">
                <a:latin typeface="Calibri" panose="020F0502020204030204" pitchFamily="34" charset="0"/>
              </a:rPr>
              <a:t>  </a:t>
            </a:r>
            <a:r>
              <a:rPr lang="ru-RU" altLang="ru-RU" sz="1000" dirty="0" smtClean="0">
                <a:latin typeface="Calibri" panose="020F0502020204030204" pitchFamily="34" charset="0"/>
              </a:rPr>
              <a:t>95,8</a:t>
            </a:r>
            <a:r>
              <a:rPr lang="ru-RU" altLang="ru-RU" sz="1000" dirty="0" smtClean="0">
                <a:latin typeface="Calibri" panose="020F0502020204030204" pitchFamily="34" charset="0"/>
              </a:rPr>
              <a:t>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6158" name="TextBox 23"/>
          <p:cNvSpPr txBox="1">
            <a:spLocks noChangeArrowheads="1"/>
          </p:cNvSpPr>
          <p:nvPr/>
        </p:nvSpPr>
        <p:spPr bwMode="auto">
          <a:xfrm>
            <a:off x="5724525" y="2276872"/>
            <a:ext cx="57099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Calibri" panose="020F0502020204030204" pitchFamily="34" charset="0"/>
              </a:rPr>
              <a:t>117,1</a:t>
            </a:r>
            <a:r>
              <a:rPr lang="ru-RU" altLang="ru-RU" sz="1000" dirty="0" smtClean="0">
                <a:latin typeface="Calibri" panose="020F0502020204030204" pitchFamily="34" charset="0"/>
              </a:rPr>
              <a:t>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6159" name="TextBox 24"/>
          <p:cNvSpPr txBox="1">
            <a:spLocks noChangeArrowheads="1"/>
          </p:cNvSpPr>
          <p:nvPr/>
        </p:nvSpPr>
        <p:spPr bwMode="auto">
          <a:xfrm>
            <a:off x="6156325" y="2349500"/>
            <a:ext cx="6429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Calibri" panose="020F0502020204030204" pitchFamily="34" charset="0"/>
              </a:rPr>
              <a:t>66,7</a:t>
            </a:r>
            <a:r>
              <a:rPr lang="ru-RU" altLang="ru-RU" sz="1000" dirty="0" smtClean="0">
                <a:latin typeface="Calibri" panose="020F0502020204030204" pitchFamily="34" charset="0"/>
              </a:rPr>
              <a:t>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6160" name="TextBox 25"/>
          <p:cNvSpPr txBox="1">
            <a:spLocks noChangeArrowheads="1"/>
          </p:cNvSpPr>
          <p:nvPr/>
        </p:nvSpPr>
        <p:spPr bwMode="auto">
          <a:xfrm>
            <a:off x="6588125" y="2492375"/>
            <a:ext cx="78283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>
                <a:latin typeface="Calibri" panose="020F0502020204030204" pitchFamily="34" charset="0"/>
              </a:rPr>
              <a:t>  </a:t>
            </a:r>
            <a:r>
              <a:rPr lang="ru-RU" altLang="ru-RU" sz="1000" dirty="0" smtClean="0">
                <a:latin typeface="Calibri" panose="020F0502020204030204" pitchFamily="34" charset="0"/>
              </a:rPr>
              <a:t>97,3%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6161" name="TextBox 26"/>
          <p:cNvSpPr txBox="1">
            <a:spLocks noChangeArrowheads="1"/>
          </p:cNvSpPr>
          <p:nvPr/>
        </p:nvSpPr>
        <p:spPr bwMode="auto">
          <a:xfrm>
            <a:off x="7092280" y="2276475"/>
            <a:ext cx="64360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Calibri" panose="020F0502020204030204" pitchFamily="34" charset="0"/>
              </a:rPr>
              <a:t>235</a:t>
            </a:r>
            <a:r>
              <a:rPr lang="ru-RU" altLang="ru-RU" sz="1000" dirty="0" smtClean="0">
                <a:latin typeface="Calibri" panose="020F0502020204030204" pitchFamily="34" charset="0"/>
              </a:rPr>
              <a:t>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6162" name="TextBox 27"/>
          <p:cNvSpPr txBox="1">
            <a:spLocks noChangeArrowheads="1"/>
          </p:cNvSpPr>
          <p:nvPr/>
        </p:nvSpPr>
        <p:spPr bwMode="auto">
          <a:xfrm>
            <a:off x="7604125" y="2305050"/>
            <a:ext cx="6572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Calibri" panose="020F0502020204030204" pitchFamily="34" charset="0"/>
              </a:rPr>
              <a:t>94,5</a:t>
            </a:r>
            <a:r>
              <a:rPr lang="ru-RU" altLang="ru-RU" sz="1000" dirty="0" smtClean="0">
                <a:latin typeface="Calibri" panose="020F0502020204030204" pitchFamily="34" charset="0"/>
              </a:rPr>
              <a:t>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6163" name="TextBox 28"/>
          <p:cNvSpPr txBox="1">
            <a:spLocks noChangeArrowheads="1"/>
          </p:cNvSpPr>
          <p:nvPr/>
        </p:nvSpPr>
        <p:spPr bwMode="auto">
          <a:xfrm>
            <a:off x="8156575" y="2276475"/>
            <a:ext cx="5715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Calibri" panose="020F0502020204030204" pitchFamily="34" charset="0"/>
              </a:rPr>
              <a:t>119,9%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6164" name="TextBox 30"/>
          <p:cNvSpPr txBox="1">
            <a:spLocks noChangeArrowheads="1"/>
          </p:cNvSpPr>
          <p:nvPr/>
        </p:nvSpPr>
        <p:spPr bwMode="auto">
          <a:xfrm>
            <a:off x="2090738" y="4756150"/>
            <a:ext cx="14144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>
                <a:latin typeface="Calibri" panose="020F0502020204030204" pitchFamily="34" charset="0"/>
              </a:rPr>
              <a:t>Темпы роста расходов</a:t>
            </a:r>
          </a:p>
        </p:txBody>
      </p:sp>
      <p:sp>
        <p:nvSpPr>
          <p:cNvPr id="6165" name="TextBox 32"/>
          <p:cNvSpPr txBox="1">
            <a:spLocks noChangeArrowheads="1"/>
          </p:cNvSpPr>
          <p:nvPr/>
        </p:nvSpPr>
        <p:spPr bwMode="auto">
          <a:xfrm>
            <a:off x="385763" y="833438"/>
            <a:ext cx="6572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>
                <a:latin typeface="Calibri" panose="020F0502020204030204" pitchFamily="34" charset="0"/>
              </a:rPr>
              <a:t>тыс.руб.</a:t>
            </a:r>
          </a:p>
        </p:txBody>
      </p:sp>
      <p:sp>
        <p:nvSpPr>
          <p:cNvPr id="6166" name="TextBox 33"/>
          <p:cNvSpPr txBox="1">
            <a:spLocks noChangeArrowheads="1"/>
          </p:cNvSpPr>
          <p:nvPr/>
        </p:nvSpPr>
        <p:spPr bwMode="auto">
          <a:xfrm>
            <a:off x="4289425" y="2112963"/>
            <a:ext cx="52546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000">
                <a:latin typeface="Calibri" panose="020F0502020204030204" pitchFamily="34" charset="0"/>
              </a:rPr>
              <a:t>    </a:t>
            </a:r>
            <a:r>
              <a:rPr lang="ru-RU" altLang="ru-RU" sz="1000">
                <a:latin typeface="Calibri" panose="020F0502020204030204" pitchFamily="34" charset="0"/>
              </a:rPr>
              <a:t>руб.</a:t>
            </a:r>
          </a:p>
        </p:txBody>
      </p:sp>
      <p:cxnSp>
        <p:nvCxnSpPr>
          <p:cNvPr id="28" name="Прямая со стрелкой 27"/>
          <p:cNvCxnSpPr/>
          <p:nvPr/>
        </p:nvCxnSpPr>
        <p:spPr>
          <a:xfrm>
            <a:off x="5346700" y="3140968"/>
            <a:ext cx="230059" cy="72008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6730393" y="3212976"/>
            <a:ext cx="256783" cy="144016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6295515" y="2824519"/>
            <a:ext cx="162548" cy="123111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V="1">
            <a:off x="7175604" y="2593468"/>
            <a:ext cx="159366" cy="103428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V="1">
            <a:off x="8184042" y="3089254"/>
            <a:ext cx="158730" cy="103035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2195513" y="5084763"/>
            <a:ext cx="1152525" cy="0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24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14849</TotalTime>
  <Words>385</Words>
  <Application>Microsoft Office PowerPoint</Application>
  <PresentationFormat>Экран (4:3)</PresentationFormat>
  <Paragraphs>230</Paragraphs>
  <Slides>11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Times New Roman</vt:lpstr>
      <vt:lpstr>Тема1</vt:lpstr>
      <vt:lpstr>Лист</vt:lpstr>
      <vt:lpstr>Лист Microsoft Excel 97–2003</vt:lpstr>
      <vt:lpstr>Презентация PowerPoint</vt:lpstr>
      <vt:lpstr>Презентация PowerPoint</vt:lpstr>
      <vt:lpstr>Исполнение бюджета</vt:lpstr>
      <vt:lpstr>Структура доходов местных бюджетов </vt:lpstr>
      <vt:lpstr>Презентация PowerPoint</vt:lpstr>
      <vt:lpstr>Презентация PowerPoint</vt:lpstr>
      <vt:lpstr>Структура расходов местных бюджетов                 по функциональной классификации расходов бюджета </vt:lpstr>
      <vt:lpstr>Структура расходов местных бюджетов                  по экономической классификации расходов бюджета </vt:lpstr>
      <vt:lpstr>Динамика расходов местных бюджетов </vt:lpstr>
      <vt:lpstr>Долговые обязательства  органов местного управления и самоуправления</vt:lpstr>
      <vt:lpstr>Динамика просроченной задолженности  по бюджетным ссудам (займам), исполненным гарантиям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Обзор  исполнения            местных              бюджетов                     за 2013 год</dc:title>
  <dc:creator>Юлия</dc:creator>
  <cp:lastModifiedBy>Лебедева Оксана Ивановна</cp:lastModifiedBy>
  <cp:revision>844</cp:revision>
  <cp:lastPrinted>2015-09-15T09:10:51Z</cp:lastPrinted>
  <dcterms:created xsi:type="dcterms:W3CDTF">2014-02-26T07:18:52Z</dcterms:created>
  <dcterms:modified xsi:type="dcterms:W3CDTF">2021-07-26T07:58:03Z</dcterms:modified>
</cp:coreProperties>
</file>