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Roboto Bold" charset="0"/>
      <p:regular r:id="rId20"/>
    </p:embeddedFont>
    <p:embeddedFont>
      <p:font typeface="Arial Black" pitchFamily="3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8" d="100"/>
          <a:sy n="28" d="100"/>
        </p:scale>
        <p:origin x="-7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58817-BB70-410A-9841-2E34A523F47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F941-EB40-4293-B642-76E33C546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0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BE15-C8A4-4F84-B0D9-1EC4374C7461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70DB-1B9E-4FD6-B964-2AAEA0F9CA34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99EE-43C1-461C-AA19-B8BBC4C2C5A7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3D8-13EF-4E45-9016-BBE137BEB26C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35-701E-4009-93AD-46EF179C4DBF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3152-973C-45D7-B507-914146E0A205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2D67-5E4A-4140-B3BA-EBCB141D2E28}" type="datetime1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9CFF-55F5-4CE3-A589-13FC7D309F7C}" type="datetime1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6F9F-F0F5-4103-8CDD-FA7532ED48E4}" type="datetime1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DBB8-15C5-4882-8BFB-4FA1CA67102D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6E-3EB6-453A-8442-CE69EEEE4BF2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2CA89-E12A-4F2A-9F1B-228522617EC5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2606174" y="-1791415"/>
            <a:ext cx="13888879" cy="13888879"/>
            <a:chOff x="0" y="0"/>
            <a:chExt cx="6355080" cy="63550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2647773" y="-1778509"/>
            <a:ext cx="13888879" cy="138888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0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90321" y="3095342"/>
            <a:ext cx="11497679" cy="4141177"/>
            <a:chOff x="0" y="0"/>
            <a:chExt cx="3028195" cy="10906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28195" cy="1090680"/>
            </a:xfrm>
            <a:custGeom>
              <a:avLst/>
              <a:gdLst/>
              <a:ahLst/>
              <a:cxnLst/>
              <a:rect l="l" t="t" r="r" b="b"/>
              <a:pathLst>
                <a:path w="3028195" h="1090680">
                  <a:moveTo>
                    <a:pt x="0" y="0"/>
                  </a:moveTo>
                  <a:lnTo>
                    <a:pt x="3028195" y="0"/>
                  </a:lnTo>
                  <a:lnTo>
                    <a:pt x="3028195" y="1090680"/>
                  </a:lnTo>
                  <a:lnTo>
                    <a:pt x="0" y="1090680"/>
                  </a:lnTo>
                  <a:close/>
                </a:path>
              </a:pathLst>
            </a:custGeom>
            <a:solidFill>
              <a:srgbClr val="008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3028195" cy="1147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7564633" y="3100105"/>
            <a:ext cx="1072336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564633" y="7198419"/>
            <a:ext cx="1072336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-1013752" y="-22431"/>
            <a:ext cx="10331861" cy="1033186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8000">
                <a:alpha val="95686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62109" y="1208942"/>
            <a:ext cx="7869115" cy="786911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9B507">
                <a:alpha val="4078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955732" y="1729585"/>
            <a:ext cx="6681869" cy="6681869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28700" y="1808330"/>
            <a:ext cx="6524404" cy="6524378"/>
            <a:chOff x="0" y="0"/>
            <a:chExt cx="6350000" cy="63499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89" r="-119838"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15184526" y="406518"/>
            <a:ext cx="2616607" cy="2339683"/>
          </a:xfrm>
          <a:custGeom>
            <a:avLst/>
            <a:gdLst/>
            <a:ahLst/>
            <a:cxnLst/>
            <a:rect l="l" t="t" r="r" b="b"/>
            <a:pathLst>
              <a:path w="2616607" h="2339683">
                <a:moveTo>
                  <a:pt x="0" y="0"/>
                </a:moveTo>
                <a:lnTo>
                  <a:pt x="2616607" y="0"/>
                </a:lnTo>
                <a:lnTo>
                  <a:pt x="2616607" y="2339683"/>
                </a:lnTo>
                <a:lnTo>
                  <a:pt x="0" y="23396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9144000" y="3004855"/>
            <a:ext cx="9144000" cy="371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0"/>
              </a:lnSpc>
            </a:pPr>
            <a:r>
              <a:rPr lang="en-US" sz="5300" spc="487">
                <a:solidFill>
                  <a:srgbClr val="FFFFFF"/>
                </a:solidFill>
                <a:latin typeface="Roboto Bold"/>
              </a:rPr>
              <a:t>ГОД КАЧЕСТВА - ЗАЛОГ УСПЕХА СОЦИАЛЬНО-ЭКОНОМИЧЕСКОГО РАЗВИТИЯ СТРАНЫ  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782800" y="2179863"/>
            <a:ext cx="3312779" cy="1771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idx="12" sz="quarter" type="sldNum"/>
          </p:nvPr>
        </p:nvSpPr>
        <p:spPr>
          <a:xfrm>
            <a:off x="1613916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b="1" lang="en-US" smtClean="0" sz="2000">
                <a:solidFill>
                  <a:schemeClr val="bg1"/>
                </a:solidFill>
                <a:latin charset="0" panose="020B0A04020102020204" pitchFamily="34" typeface="Arial Black"/>
              </a:rPr>
              <a:pPr/>
              <a:t>10</a:t>
            </a:fld>
            <a:endParaRPr b="1" dirty="0" lang="en-US">
              <a:solidFill>
                <a:schemeClr val="bg1"/>
              </a:solidFill>
              <a:latin charset="0" panose="020B0A04020102020204" pitchFamily="34"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На присвоение Государственного знака качества суверенной Беларуси может претендовать </a:t>
            </a:r>
            <a:r>
              <a:rPr b="1" dirty="0" lang="ru-RU" smtClean="0" sz="3200">
                <a:latin charset="0" panose="020B0A04020102020204" pitchFamily="34" typeface="Arial Black"/>
              </a:rPr>
              <a:t>  </a:t>
            </a:r>
            <a:endParaRPr b="1" dirty="0" lang="ru-RU" sz="3200">
              <a:latin charset="0" panose="020B0A04020102020204" pitchFamily="34"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797" y="2079171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ОАО ”МТЗ“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796" y="4152900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ОАО ”БЕЛАЗ“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796" y="6226629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ОАО ”МАЗ“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795" y="8300358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ОАО ”ИНТЕГРАЛ“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" r="77" t="224"/>
          <a:stretch/>
        </p:blipFill>
        <p:spPr>
          <a:xfrm>
            <a:off x="4838700" y="2425777"/>
            <a:ext cx="5943600" cy="1405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 l="100" r="2" t="210"/>
          <a:stretch/>
        </p:blipFill>
        <p:spPr>
          <a:xfrm>
            <a:off x="4858294" y="4152900"/>
            <a:ext cx="3124200" cy="175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" l="2" r="13" t="82"/>
          <a:stretch/>
        </p:blipFill>
        <p:spPr>
          <a:xfrm>
            <a:off x="4743994" y="6112329"/>
            <a:ext cx="3352800" cy="1981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68" y="8648700"/>
            <a:ext cx="7256678" cy="8858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25200" y="2198915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КУП ”Молочный гостинец“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2171700"/>
            <a:ext cx="3312779" cy="1752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361817" y="4152900"/>
            <a:ext cx="5392783" cy="59000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”</a:t>
            </a:r>
            <a:r>
              <a:rPr b="1" dirty="0" err="1" lang="ru-RU" sz="3200">
                <a:latin charset="0" panose="020B0A04020102020204" pitchFamily="34" typeface="Arial Black"/>
              </a:rPr>
              <a:t>БЕЛАЗы</a:t>
            </a:r>
            <a:r>
              <a:rPr b="1" dirty="0" lang="ru-RU" sz="3200">
                <a:latin charset="0" panose="020B0A04020102020204" pitchFamily="34" typeface="Arial Black"/>
              </a:rPr>
              <a:t>, МТЗ, МАЗ и так далее – не могут не иметь знака качества на какой-то свой товар. Но этот товар должен быть уникальным, он должен быть конкурентоспособным на международных рынках“.</a:t>
            </a:r>
          </a:p>
        </p:txBody>
      </p:sp>
    </p:spTree>
    <p:extLst>
      <p:ext uri="{BB962C8B-B14F-4D97-AF65-F5344CB8AC3E}">
        <p14:creationId xmlns:p14="http://schemas.microsoft.com/office/powerpoint/2010/main" val="363447675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idx="12" sz="quarter" type="sldNum"/>
          </p:nvPr>
        </p:nvSpPr>
        <p:spPr>
          <a:xfrm>
            <a:off x="16126097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b="1" lang="en-US" smtClean="0" sz="2000">
                <a:solidFill>
                  <a:schemeClr val="bg1"/>
                </a:solidFill>
                <a:latin charset="0" panose="020B0A04020102020204" pitchFamily="34" typeface="Arial Black"/>
              </a:rPr>
              <a:pPr/>
              <a:t>11</a:t>
            </a:fld>
            <a:endParaRPr b="1" dirty="0" lang="en-US">
              <a:solidFill>
                <a:schemeClr val="bg1"/>
              </a:solidFill>
              <a:latin charset="0" panose="020B0A04020102020204" pitchFamily="34"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06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Повышение качества жизни – дело каждого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943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Крайне важно изменить у людей отношение к пониманию качества. Его невозможно измерить исключительно цифрами.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5394" y="3810000"/>
            <a:ext cx="16687800" cy="26289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реальные располагаемые денежные доходы населения (денежные доходы за вычетом налогов, сборов и взносов, скорректированные на индекс потребительских цен на товары и услуги) </a:t>
            </a:r>
            <a:r>
              <a:rPr b="1" dirty="0" lang="ru-RU" smtClean="0" sz="3200">
                <a:latin charset="0" panose="020B0A04020102020204" pitchFamily="34" typeface="Arial Black"/>
              </a:rPr>
              <a:t/>
            </a:r>
            <a:br>
              <a:rPr b="1" dirty="0" lang="ru-RU" smtClean="0" sz="3200">
                <a:latin charset="0" panose="020B0A04020102020204" pitchFamily="34" typeface="Arial Black"/>
              </a:rPr>
            </a:br>
            <a:r>
              <a:rPr b="1" dirty="0" lang="ru-RU" smtClean="0" sz="3200">
                <a:latin charset="0" panose="020B0A04020102020204" pitchFamily="34" typeface="Arial Black"/>
              </a:rPr>
              <a:t>в </a:t>
            </a:r>
            <a:r>
              <a:rPr b="1" dirty="0" lang="ru-RU" sz="3200">
                <a:latin charset="0" panose="020B0A04020102020204" pitchFamily="34" typeface="Arial Black"/>
              </a:rPr>
              <a:t>январе–октябре 2023 г. составили </a:t>
            </a:r>
            <a:r>
              <a:rPr b="1" dirty="0" lang="ru-RU" sz="3200" u="sng">
                <a:latin charset="0" panose="020B0A04020102020204" pitchFamily="34" typeface="Arial Black"/>
              </a:rPr>
              <a:t>106,1% </a:t>
            </a:r>
            <a:r>
              <a:rPr b="1" dirty="0" lang="ru-RU" sz="3200">
                <a:latin charset="0" panose="020B0A04020102020204" pitchFamily="34" typeface="Arial Black"/>
              </a:rPr>
              <a:t>к уровню</a:t>
            </a:r>
          </a:p>
          <a:p>
            <a:pPr algn="ctr"/>
            <a:r>
              <a:rPr b="1" dirty="0" lang="ru-RU" smtClean="0" sz="3200">
                <a:latin charset="0" panose="020B0A04020102020204" pitchFamily="34" typeface="Arial Black"/>
              </a:rPr>
              <a:t>января–октября 2022 г.</a:t>
            </a:r>
            <a:endParaRPr b="1" dirty="0" lang="ru-RU" sz="3200">
              <a:latin charset="0" panose="020B0A04020102020204" pitchFamily="34" typeface="Arial Blac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4288" y="6744712"/>
            <a:ext cx="108389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32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</a:rPr>
              <a:t>”Мы видим возрастающий спрос на ценности социального государства... Возвращение к этим ценностям – вопрос качества жизни людей: духовной сферы, экономического благополучия, социальной справедливости. Все здесь взаимосвязано“</a:t>
            </a:r>
            <a:endParaRPr b="1" dirty="0" lang="ru-RU" sz="3200">
              <a:solidFill>
                <a:schemeClr val="bg1"/>
              </a:solidFill>
              <a:latin charset="0" panose="020B0A04020102020204" pitchFamily="34" typeface="Arial Black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" l="49" r="98" t="55"/>
          <a:stretch/>
        </p:blipFill>
        <p:spPr>
          <a:xfrm>
            <a:off x="1600200" y="6857977"/>
            <a:ext cx="3124200" cy="28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3954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26097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12</a:t>
            </a:fld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Качественный подход – это еще и уважение к себе. Жить и работать по принципам качества – значит находиться в постоянном личном совершенствовании: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933700"/>
            <a:ext cx="166878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непрерывно развиваться, получать </a:t>
            </a:r>
            <a:r>
              <a:rPr lang="ru-RU" sz="3200" b="1" dirty="0" smtClean="0">
                <a:latin typeface="Arial Black" panose="020B0A04020102020204" pitchFamily="34" charset="0"/>
              </a:rPr>
              <a:t>знания;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4000500"/>
            <a:ext cx="166878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следить за своим </a:t>
            </a:r>
            <a:r>
              <a:rPr lang="ru-RU" sz="3200" b="1" dirty="0" smtClean="0">
                <a:latin typeface="Arial Black" panose="020B0A04020102020204" pitchFamily="34" charset="0"/>
              </a:rPr>
              <a:t>здоровьем;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269" y="5067300"/>
            <a:ext cx="166878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в жизни человека важное значение имеет его культурный </a:t>
            </a:r>
            <a:r>
              <a:rPr lang="ru-RU" sz="3200" b="1" dirty="0" smtClean="0">
                <a:latin typeface="Arial Black" panose="020B0A04020102020204" pitchFamily="34" charset="0"/>
              </a:rPr>
              <a:t>досуг;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9269" y="6134100"/>
            <a:ext cx="166878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поддерживать хорошую физическую </a:t>
            </a:r>
            <a:r>
              <a:rPr lang="ru-RU" sz="3200" b="1" dirty="0" smtClean="0">
                <a:latin typeface="Arial Black" panose="020B0A04020102020204" pitchFamily="34" charset="0"/>
              </a:rPr>
              <a:t>форму;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7200900"/>
            <a:ext cx="166878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жить в семейном согласии и мире с окружающими </a:t>
            </a:r>
            <a:r>
              <a:rPr lang="ru-RU" sz="3200" b="1" dirty="0" smtClean="0">
                <a:latin typeface="Arial Black" panose="020B0A04020102020204" pitchFamily="34" charset="0"/>
              </a:rPr>
              <a:t>людьми.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756469" y="2171700"/>
            <a:ext cx="533400" cy="72390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06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idx="12" sz="quarter" type="sldNum"/>
          </p:nvPr>
        </p:nvSpPr>
        <p:spPr>
          <a:xfrm>
            <a:off x="16126097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b="1" lang="en-US" smtClean="0" sz="2000">
                <a:solidFill>
                  <a:schemeClr val="bg1"/>
                </a:solidFill>
                <a:latin charset="0" panose="020B0A04020102020204" pitchFamily="34" typeface="Arial Black"/>
              </a:rPr>
              <a:pPr/>
              <a:t>13</a:t>
            </a:fld>
            <a:endParaRPr b="1" dirty="0" lang="en-US">
              <a:solidFill>
                <a:schemeClr val="bg1"/>
              </a:solidFill>
              <a:latin charset="0" panose="020B0A04020102020204" pitchFamily="34" typeface="Arial Blac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29600" y="1028700"/>
            <a:ext cx="9144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b="1" dirty="0" lang="ru-RU" spc="-1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</a:rPr>
              <a:t>”Работая в самых разных сферах, ставя перед собой</a:t>
            </a:r>
            <a:r>
              <a:rPr b="1" dirty="0" lang="ru-RU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</a:rPr>
              <a:t> </a:t>
            </a:r>
            <a:r>
              <a:rPr b="1" dirty="0" lang="ru-RU" spc="-2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</a:rPr>
              <a:t>самые разные цели, мы достигаем высоких результатов, которые </a:t>
            </a:r>
            <a:r>
              <a:rPr b="1" dirty="0" lang="ru-RU" smtClean="0" spc="-2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</a:rPr>
              <a:t/>
            </a:r>
            <a:br>
              <a:rPr b="1" dirty="0" lang="ru-RU" smtClean="0" spc="-2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</a:rPr>
            </a:br>
            <a:r>
              <a:rPr b="1" dirty="0" lang="ru-RU" smtClean="0" spc="-2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</a:rPr>
              <a:t>в </a:t>
            </a:r>
            <a:r>
              <a:rPr b="1" dirty="0" lang="ru-RU" spc="-2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</a:rPr>
              <a:t>итоге</a:t>
            </a:r>
            <a:r>
              <a:rPr b="1" dirty="0" lang="ru-RU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</a:rPr>
              <a:t> становятся общим успехом, успехом всей нашей страны. И чем больше личных достижений, тем сильнее наша Беларусь</a:t>
            </a:r>
            <a:r>
              <a:rPr b="1" dirty="0" lang="ru-RU" smtClean="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</a:rPr>
              <a:t>“.</a:t>
            </a:r>
            <a:endParaRPr dirty="0" lang="ru-RU" sz="3600">
              <a:solidFill>
                <a:schemeClr val="bg1"/>
              </a:solidFill>
              <a:latin charset="0" panose="020B0A04020102020204" pitchFamily="34" typeface="Arial Black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" l="14" r="48" t="125"/>
          <a:stretch/>
        </p:blipFill>
        <p:spPr>
          <a:xfrm>
            <a:off x="304800" y="800100"/>
            <a:ext cx="6936658" cy="5181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6515100"/>
            <a:ext cx="17068800" cy="2895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Комплекс экономических, идеологических, культурных и иных мероприятий, запланированных в Год качества, направлен на достижения амбициозной цели: поставить контроль качества производимых товаров и услуг, качества жизни страны на более высокий уровень. И эта цель </a:t>
            </a:r>
            <a:r>
              <a:rPr b="1" lang="ru-RU" sz="3200">
                <a:latin charset="0" panose="020B0A04020102020204" pitchFamily="34" typeface="Arial Black"/>
              </a:rPr>
              <a:t>будет </a:t>
            </a:r>
            <a:r>
              <a:rPr b="1" lang="ru-RU" smtClean="0" sz="3200">
                <a:latin charset="0" panose="020B0A04020102020204" pitchFamily="34" typeface="Arial Black"/>
              </a:rPr>
              <a:t>достигнута…</a:t>
            </a:r>
            <a:endParaRPr b="1" dirty="0" lang="ru-RU" sz="3200">
              <a:latin charset="0" panose="020B0A04020102020204" pitchFamily="34"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8776975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95300"/>
            <a:ext cx="16764000" cy="1828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КАЧЕСТВО </a:t>
            </a:r>
            <a:r>
              <a:rPr lang="ru-RU" sz="3200" b="1" dirty="0">
                <a:latin typeface="Arial Black" panose="020B0A04020102020204" pitchFamily="34" charset="0"/>
              </a:rPr>
              <a:t>- способность характеристик продукции (системы, процесса) удовлетворить требования потребителей и других заинтересованных сторон.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4094" y="3238500"/>
            <a:ext cx="4087906" cy="1676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Германия - ”соответствие характеристикам“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3238500"/>
            <a:ext cx="3962400" cy="1676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Франция </a:t>
            </a:r>
            <a:r>
              <a:rPr lang="ru-RU" sz="2400" b="1" dirty="0">
                <a:latin typeface="Arial Black" panose="020B0A04020102020204" pitchFamily="34" charset="0"/>
              </a:rPr>
              <a:t>- </a:t>
            </a:r>
            <a:r>
              <a:rPr lang="ru-RU" sz="2400" b="1" dirty="0" smtClean="0">
                <a:latin typeface="Arial Black" panose="020B0A04020102020204" pitchFamily="34" charset="0"/>
              </a:rPr>
              <a:t>”чувство </a:t>
            </a:r>
            <a:r>
              <a:rPr lang="ru-RU" sz="2400" b="1" dirty="0">
                <a:latin typeface="Arial Black" panose="020B0A04020102020204" pitchFamily="34" charset="0"/>
              </a:rPr>
              <a:t>удовлетворения“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3988" y="3238500"/>
            <a:ext cx="3962400" cy="1676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Италия </a:t>
            </a:r>
            <a:r>
              <a:rPr lang="ru-RU" sz="2400" b="1" dirty="0">
                <a:latin typeface="Arial Black" panose="020B0A04020102020204" pitchFamily="34" charset="0"/>
              </a:rPr>
              <a:t>- </a:t>
            </a:r>
            <a:r>
              <a:rPr lang="ru-RU" sz="2400" b="1" dirty="0" smtClean="0">
                <a:latin typeface="Arial Black" panose="020B0A04020102020204" pitchFamily="34" charset="0"/>
              </a:rPr>
              <a:t>”стиль“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17388" y="3238500"/>
            <a:ext cx="4213412" cy="1676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Япония </a:t>
            </a:r>
            <a:r>
              <a:rPr lang="ru-RU" sz="2400" b="1" dirty="0">
                <a:latin typeface="Arial Black" panose="020B0A04020102020204" pitchFamily="34" charset="0"/>
              </a:rPr>
              <a:t>- </a:t>
            </a:r>
            <a:r>
              <a:rPr lang="ru-RU" sz="2400" b="1" dirty="0" smtClean="0">
                <a:latin typeface="Arial Black" panose="020B0A04020102020204" pitchFamily="34" charset="0"/>
              </a:rPr>
              <a:t>”усовершенствование, безупречность“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cxnSp>
        <p:nvCxnSpPr>
          <p:cNvPr id="8" name="Прямая со стрелкой 7"/>
          <p:cNvCxnSpPr>
            <a:stCxn id="2" idx="2"/>
            <a:endCxn id="3" idx="0"/>
          </p:cNvCxnSpPr>
          <p:nvPr/>
        </p:nvCxnSpPr>
        <p:spPr>
          <a:xfrm flipH="1">
            <a:off x="2528047" y="2324100"/>
            <a:ext cx="6463553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4" idx="0"/>
          </p:cNvCxnSpPr>
          <p:nvPr/>
        </p:nvCxnSpPr>
        <p:spPr>
          <a:xfrm flipH="1">
            <a:off x="6934200" y="2324100"/>
            <a:ext cx="2057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5" idx="0"/>
          </p:cNvCxnSpPr>
          <p:nvPr/>
        </p:nvCxnSpPr>
        <p:spPr>
          <a:xfrm>
            <a:off x="8991600" y="2324100"/>
            <a:ext cx="2263588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6" idx="0"/>
          </p:cNvCxnSpPr>
          <p:nvPr/>
        </p:nvCxnSpPr>
        <p:spPr>
          <a:xfrm>
            <a:off x="8991600" y="2324100"/>
            <a:ext cx="6732494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09600" y="5600700"/>
            <a:ext cx="16764000" cy="1828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В белорусской модели социально ориентированной рыночной экономики качество рассматривается, в первую очередь, с позиции качества жизни людей.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9600" y="7915835"/>
            <a:ext cx="16764000" cy="12662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При этом каждый из нас является не только потребителем,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но </a:t>
            </a:r>
            <a:r>
              <a:rPr lang="ru-RU" sz="3200" b="1" dirty="0">
                <a:latin typeface="Arial Black" panose="020B0A04020102020204" pitchFamily="34" charset="0"/>
              </a:rPr>
              <a:t>и создателем качества.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61544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b="1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2</a:t>
            </a:fld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3916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3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4953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Указ № 375 ”Об объявлении 2024 года Годом качества“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71177"/>
            <a:ext cx="7173093" cy="403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5800" y="2593434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”Мы должны превзойти себя…Мы пришли к такой ситуации, когда надо подниматься на ступень выше, а может быть, и на две. Во-первых, нас жмут со всех сторон, легче не будет, это объективно. А во-вторых, нельзя остановиться. Если остановимся, начнется загнивание, как в истории нашего государства часто бывало </a:t>
            </a:r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</a:t>
            </a:r>
            <a:r>
              <a:rPr lang="ru-RU" sz="28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и не только нашего)“</a:t>
            </a:r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620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28531" y="979270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4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Качество труда – залог конкурентоспособности Беларуси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1659" y="2168524"/>
            <a:ext cx="16687800" cy="23653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Главный критерий высокого качества отечественной продукции – это постоянно растущий экспорт белорусских товаров и услуг и узнаваемость нашего национального бренда ”Сделано в Беларуси“, который представлен в 160 странах мира.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1659" y="4862512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ЭКСПОРТ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2023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4862512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36 млрд долл. США </a:t>
            </a:r>
          </a:p>
        </p:txBody>
      </p:sp>
      <p:cxnSp>
        <p:nvCxnSpPr>
          <p:cNvPr id="8" name="Прямая со стрелкой 7"/>
          <p:cNvCxnSpPr>
            <a:stCxn id="5" idx="3"/>
            <a:endCxn id="6" idx="1"/>
          </p:cNvCxnSpPr>
          <p:nvPr/>
        </p:nvCxnSpPr>
        <p:spPr>
          <a:xfrm>
            <a:off x="3962400" y="5422106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336741" y="4862512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на 6% больше, чем в 2022 году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cxnSp>
        <p:nvCxnSpPr>
          <p:cNvPr id="10" name="Прямая со стрелкой 9"/>
          <p:cNvCxnSpPr>
            <a:endCxn id="9" idx="1"/>
          </p:cNvCxnSpPr>
          <p:nvPr/>
        </p:nvCxnSpPr>
        <p:spPr>
          <a:xfrm>
            <a:off x="8269941" y="5422106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99247" y="6356350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ПОСЕЩАЕМОСТЬ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2023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6788" y="6356350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1,6 млн человек из 173 стран </a:t>
            </a: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>
            <a:off x="3939988" y="6915944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Номер слайда 6"/>
          <p:cNvSpPr txBox="1">
            <a:spLocks/>
          </p:cNvSpPr>
          <p:nvPr/>
        </p:nvSpPr>
        <p:spPr>
          <a:xfrm>
            <a:off x="6557682" y="76557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703729" y="7655718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МЕД.УСЛУГИ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2023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11270" y="7655718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123 тыс. граждан из 149 стран</a:t>
            </a:r>
          </a:p>
        </p:txBody>
      </p:sp>
      <p:cxnSp>
        <p:nvCxnSpPr>
          <p:cNvPr id="18" name="Прямая со стрелкой 17"/>
          <p:cNvCxnSpPr>
            <a:stCxn id="16" idx="3"/>
            <a:endCxn id="17" idx="1"/>
          </p:cNvCxnSpPr>
          <p:nvPr/>
        </p:nvCxnSpPr>
        <p:spPr>
          <a:xfrm>
            <a:off x="3944470" y="8215312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21659" y="8955085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ОБРАЗОВАНИЕ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2023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29200" y="8955085"/>
            <a:ext cx="3240741" cy="1119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25 тыс. студентов из </a:t>
            </a:r>
            <a:r>
              <a:rPr lang="ru-RU" sz="2400" b="1" dirty="0" smtClean="0">
                <a:latin typeface="Arial Black" panose="020B0A04020102020204" pitchFamily="34" charset="0"/>
              </a:rPr>
              <a:t>100 </a:t>
            </a:r>
            <a:r>
              <a:rPr lang="ru-RU" sz="2400" b="1" dirty="0">
                <a:latin typeface="Arial Black" panose="020B0A04020102020204" pitchFamily="34" charset="0"/>
              </a:rPr>
              <a:t>стран</a:t>
            </a:r>
          </a:p>
        </p:txBody>
      </p:sp>
      <p:cxnSp>
        <p:nvCxnSpPr>
          <p:cNvPr id="21" name="Прямая со стрелкой 20"/>
          <p:cNvCxnSpPr>
            <a:stCxn id="19" idx="3"/>
            <a:endCxn id="20" idx="1"/>
          </p:cNvCxnSpPr>
          <p:nvPr/>
        </p:nvCxnSpPr>
        <p:spPr>
          <a:xfrm>
            <a:off x="3962400" y="9514679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0" y="4694251"/>
            <a:ext cx="5257800" cy="14557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85" y="6541294"/>
            <a:ext cx="3505200" cy="350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896" y="6721475"/>
            <a:ext cx="2899407" cy="30712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278" y="6362700"/>
            <a:ext cx="3598507" cy="35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6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36983" y="983773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5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Ключевые направления по повышению качества производства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и </a:t>
            </a:r>
            <a:r>
              <a:rPr lang="ru-RU" sz="3200" b="1" dirty="0">
                <a:latin typeface="Arial Black" panose="020B0A04020102020204" pitchFamily="34" charset="0"/>
              </a:rPr>
              <a:t>качества жизни: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700" y="2247901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повышение конкурентоспособности промышленного </a:t>
            </a:r>
            <a:r>
              <a:rPr lang="ru-RU" sz="3200" b="1" dirty="0" smtClean="0">
                <a:latin typeface="Arial Black" panose="020B0A04020102020204" pitchFamily="34" charset="0"/>
              </a:rPr>
              <a:t>комплекса;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" y="3390900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бережное и продуманное отношение к </a:t>
            </a:r>
            <a:r>
              <a:rPr lang="ru-RU" sz="3200" b="1" dirty="0" smtClean="0">
                <a:latin typeface="Arial Black" panose="020B0A04020102020204" pitchFamily="34" charset="0"/>
              </a:rPr>
              <a:t>ресурсам;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750" y="4533899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устойчивая энергетика и </a:t>
            </a:r>
            <a:r>
              <a:rPr lang="ru-RU" sz="3200" b="1" dirty="0" err="1" smtClean="0">
                <a:latin typeface="Arial Black" panose="020B0A04020102020204" pitchFamily="34" charset="0"/>
              </a:rPr>
              <a:t>энергоэффективность</a:t>
            </a:r>
            <a:r>
              <a:rPr lang="ru-RU" sz="3200" b="1" dirty="0" smtClean="0">
                <a:latin typeface="Arial Black" panose="020B0A04020102020204" pitchFamily="34" charset="0"/>
              </a:rPr>
              <a:t>;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785" y="5676898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ускоренное развитие сферы </a:t>
            </a:r>
            <a:r>
              <a:rPr lang="ru-RU" sz="3200" b="1" dirty="0" smtClean="0">
                <a:latin typeface="Arial Black" panose="020B0A04020102020204" pitchFamily="34" charset="0"/>
              </a:rPr>
              <a:t>услуг;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750" y="6819896"/>
            <a:ext cx="16725900" cy="91440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создание комфортных условий для инвестирования и ведения </a:t>
            </a:r>
            <a:r>
              <a:rPr lang="ru-RU" sz="3200" b="1" dirty="0" smtClean="0">
                <a:latin typeface="Arial Black" panose="020B0A04020102020204" pitchFamily="34" charset="0"/>
              </a:rPr>
              <a:t>бизнеса;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750" y="8115297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укрепление демографического потенциала и здоровья </a:t>
            </a:r>
            <a:r>
              <a:rPr lang="ru-RU" sz="3200" b="1" dirty="0" smtClean="0">
                <a:latin typeface="Arial Black" panose="020B0A04020102020204" pitchFamily="34" charset="0"/>
              </a:rPr>
              <a:t>нации; 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750" y="9258295"/>
            <a:ext cx="16725900" cy="762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повышение качества и доступности </a:t>
            </a:r>
            <a:r>
              <a:rPr lang="ru-RU" sz="3200" b="1" dirty="0" smtClean="0">
                <a:latin typeface="Arial Black" panose="020B0A04020102020204" pitchFamily="34" charset="0"/>
              </a:rPr>
              <a:t>образования.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763000" y="1676399"/>
            <a:ext cx="533400" cy="53340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2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075574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6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Обеспечение качественных показателей путем стимулирования инициативы, укрепления в обществе социального оптимизма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0282" y="2492094"/>
            <a:ext cx="16687800" cy="21703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Качество – это показатель не только экономической выгоды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и </a:t>
            </a:r>
            <a:r>
              <a:rPr lang="ru-RU" sz="3200" b="1" dirty="0">
                <a:latin typeface="Arial Black" panose="020B0A04020102020204" pitchFamily="34" charset="0"/>
              </a:rPr>
              <a:t>целесообразности, но также социального здоровья и благополучия. Это подразумевает необходимость повышенного внимания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к </a:t>
            </a:r>
            <a:r>
              <a:rPr lang="ru-RU" sz="3200" b="1" dirty="0">
                <a:latin typeface="Arial Black" panose="020B0A04020102020204" pitchFamily="34" charset="0"/>
              </a:rPr>
              <a:t>следующим позициям: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6141" y="5219700"/>
            <a:ext cx="4536141" cy="3405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формированию чувства личной ответственности за результат работы.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66111" y="5219700"/>
            <a:ext cx="4536141" cy="3405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повышению мотивации труда.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06081" y="5219700"/>
            <a:ext cx="4536141" cy="3405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поддержанию здорового и благоприятного морально-психологического климата в трудовом коллективе</a:t>
            </a:r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flipH="1">
            <a:off x="2994212" y="4662487"/>
            <a:ext cx="6039970" cy="557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>
            <a:off x="9034182" y="4662487"/>
            <a:ext cx="0" cy="557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8" idx="0"/>
          </p:cNvCxnSpPr>
          <p:nvPr/>
        </p:nvCxnSpPr>
        <p:spPr>
          <a:xfrm>
            <a:off x="9034182" y="4662487"/>
            <a:ext cx="6039970" cy="557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26141" y="90678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В идеале каждый гражданин должен осознавать, что благосостояние страны, от которого зависит личная удовлетворенность качеством жизни, прежде всего обеспечивается эффективностью его труда.</a:t>
            </a:r>
          </a:p>
        </p:txBody>
      </p:sp>
    </p:spTree>
    <p:extLst>
      <p:ext uri="{BB962C8B-B14F-4D97-AF65-F5344CB8AC3E}">
        <p14:creationId xmlns:p14="http://schemas.microsoft.com/office/powerpoint/2010/main" val="2008338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544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7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Знак качества: традиция прошлого и настоящее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7871" y="2400300"/>
            <a:ext cx="16725900" cy="114300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Готовится проект Указа Президента Республики Беларусь </a:t>
            </a:r>
            <a:r>
              <a:rPr lang="ru-RU" sz="3200" b="1" dirty="0" smtClean="0"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atin typeface="Arial Black" panose="020B0A04020102020204" pitchFamily="34" charset="0"/>
              </a:rPr>
            </a:br>
            <a:r>
              <a:rPr lang="ru-RU" sz="3200" b="1" dirty="0" smtClean="0">
                <a:latin typeface="Arial Black" panose="020B0A04020102020204" pitchFamily="34" charset="0"/>
              </a:rPr>
              <a:t>”</a:t>
            </a:r>
            <a:r>
              <a:rPr lang="ru-RU" sz="3200" b="1" dirty="0">
                <a:latin typeface="Arial Black" panose="020B0A04020102020204" pitchFamily="34" charset="0"/>
              </a:rPr>
              <a:t>О Государственном знаке качества“.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71" y="4021138"/>
            <a:ext cx="3581400" cy="3865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75397" y="4305302"/>
            <a:ext cx="12725400" cy="283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давно стало стилем жизни белорусов, национальной чертой, а теперь станет символом всех начинаний. В нашу жизнь вернется добрая традиция присваивать почетный знак лучшим производителям товаров и услуг. Его первые обладатели войдут в историю независимой Беларуси“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67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idx="12" sz="quarter" type="sldNum"/>
          </p:nvPr>
        </p:nvSpPr>
        <p:spPr>
          <a:xfrm>
            <a:off x="16141337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 sz="2000">
                <a:solidFill>
                  <a:schemeClr val="bg1"/>
                </a:solidFill>
                <a:latin charset="0" panose="020B0A04020102020204" pitchFamily="34" typeface="Arial Black"/>
              </a:rPr>
              <a:pPr/>
              <a:t>8</a:t>
            </a:fld>
            <a:endParaRPr dirty="0" lang="en-US" sz="2000">
              <a:solidFill>
                <a:schemeClr val="bg1"/>
              </a:solidFill>
              <a:latin charset="0" panose="020B0A04020102020204" pitchFamily="34"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Знак качества: традиция прошлого и настоящее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7871" y="2400300"/>
            <a:ext cx="16725900" cy="2286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Государственный знак качества СССР введен в действие</a:t>
            </a:r>
          </a:p>
          <a:p>
            <a:pPr algn="ctr"/>
            <a:r>
              <a:rPr b="1" dirty="0" lang="ru-RU" sz="3200">
                <a:latin charset="0" panose="020B0A04020102020204" pitchFamily="34" typeface="Arial Black"/>
              </a:rPr>
              <a:t>20 апреля 1967 г. в целях стимулирования повышения качества и эффективности общественного производства. Он разработан Всесоюзным научно-исследовательским институтом стандартизации.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" y="5067300"/>
            <a:ext cx="4343400" cy="434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" l="120" r="73" t="9"/>
          <a:stretch/>
        </p:blipFill>
        <p:spPr>
          <a:xfrm>
            <a:off x="5791200" y="5067300"/>
            <a:ext cx="4667535" cy="4343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76152" y="5295900"/>
            <a:ext cx="7735648" cy="3028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450215">
              <a:lnSpc>
                <a:spcPct val="106000"/>
              </a:lnSpc>
              <a:spcAft>
                <a:spcPts val="0"/>
              </a:spcAft>
            </a:pPr>
            <a:r>
              <a:rPr b="1" dirty="0" lang="ru-RU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Первым Государственный знак качества в республике получила продукция </a:t>
            </a:r>
            <a:r>
              <a:rPr b="1" dirty="0" lang="ru-RU" smtClean="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/>
            </a:r>
            <a:br>
              <a:rPr b="1" dirty="0" lang="ru-RU" smtClean="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</a:br>
            <a:r>
              <a:rPr b="1" dirty="0" err="1" lang="ru-RU" smtClean="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БелАЗа</a:t>
            </a:r>
            <a:r>
              <a:rPr b="1" dirty="0" lang="ru-RU" smtClean="0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r>
              <a:rPr b="1" dirty="0" lang="ru-RU" sz="3600">
                <a:solidFill>
                  <a:schemeClr val="bg1"/>
                </a:solidFill>
                <a:latin charset="0" panose="020B0A04020102020204" pitchFamily="34" typeface="Arial Black"/>
                <a:ea charset="0" panose="020F0502020204030204" pitchFamily="34" typeface="Calibri"/>
                <a:cs charset="0" panose="02020603050405020304" pitchFamily="18" typeface="Times New Roman"/>
              </a:rPr>
              <a:t>– карьерный самосвал БЕЛАЗ 540.</a:t>
            </a:r>
            <a:endParaRPr b="1" dirty="0" lang="ru-RU" sz="3200">
              <a:solidFill>
                <a:schemeClr val="bg1"/>
              </a:solidFill>
              <a:effectLst/>
              <a:latin charset="0" panose="020B0A04020102020204" pitchFamily="34" typeface="Arial Black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521213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419100"/>
            <a:ext cx="16687800" cy="1219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Знак качества: традиция прошлого и настоящее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103" y="1949451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1967–1970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22126" y="1949451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54 изделиям</a:t>
            </a:r>
          </a:p>
        </p:txBody>
      </p:sp>
      <p:cxnSp>
        <p:nvCxnSpPr>
          <p:cNvPr id="6" name="Прямая со стрелкой 5"/>
          <p:cNvCxnSpPr>
            <a:stCxn id="4" idx="3"/>
            <a:endCxn id="5" idx="1"/>
          </p:cNvCxnSpPr>
          <p:nvPr/>
        </p:nvCxnSpPr>
        <p:spPr>
          <a:xfrm>
            <a:off x="4140926" y="2825751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3326" y="248285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присвоен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343" y="4079876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1973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7366" y="4079876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latin typeface="Arial Black" panose="020B0A04020102020204" pitchFamily="34" charset="0"/>
              </a:rPr>
              <a:t>614 </a:t>
            </a:r>
            <a:r>
              <a:rPr lang="ru-RU" sz="3200" b="1" dirty="0">
                <a:latin typeface="Arial Black" panose="020B0A04020102020204" pitchFamily="34" charset="0"/>
              </a:rPr>
              <a:t>изделиям</a:t>
            </a:r>
          </a:p>
        </p:txBody>
      </p:sp>
      <p:cxnSp>
        <p:nvCxnSpPr>
          <p:cNvPr id="11" name="Прямая со стрелкой 10"/>
          <p:cNvCxnSpPr>
            <a:stCxn id="9" idx="3"/>
            <a:endCxn id="10" idx="1"/>
          </p:cNvCxnSpPr>
          <p:nvPr/>
        </p:nvCxnSpPr>
        <p:spPr>
          <a:xfrm>
            <a:off x="4156166" y="4956176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08566" y="461327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присвоен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103" y="6210300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1978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22126" y="6210300"/>
            <a:ext cx="3426823" cy="17526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2,8 тыс. изделий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cxnSp>
        <p:nvCxnSpPr>
          <p:cNvPr id="20" name="Прямая со стрелкой 19"/>
          <p:cNvCxnSpPr>
            <a:stCxn id="18" idx="3"/>
            <a:endCxn id="19" idx="1"/>
          </p:cNvCxnSpPr>
          <p:nvPr/>
        </p:nvCxnSpPr>
        <p:spPr>
          <a:xfrm>
            <a:off x="4140926" y="7086600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93326" y="67437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присвоен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91800" y="1949450"/>
            <a:ext cx="6781800" cy="189864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Доля продукции с Государственным знаком качества в общем ее выпуске </a:t>
            </a:r>
            <a:r>
              <a:rPr lang="ru-RU" sz="3200" b="1" dirty="0" smtClean="0">
                <a:latin typeface="Arial Black" panose="020B0A04020102020204" pitchFamily="34" charset="0"/>
              </a:rPr>
              <a:t>составляла: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63497" y="3968805"/>
            <a:ext cx="3021871" cy="79692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строгальных станков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570027" y="4916951"/>
            <a:ext cx="3015341" cy="71963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atin typeface="Arial Black" panose="020B0A04020102020204" pitchFamily="34" charset="0"/>
              </a:rPr>
              <a:t>протяжных станков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70029" y="5816715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измерительных </a:t>
            </a:r>
            <a:r>
              <a:rPr lang="ru-RU" sz="2400" b="1" dirty="0">
                <a:latin typeface="Arial Black" panose="020B0A04020102020204" pitchFamily="34" charset="0"/>
              </a:rPr>
              <a:t>приборов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83091" y="6739160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г</a:t>
            </a:r>
            <a:r>
              <a:rPr lang="ru-RU" sz="2400" b="1" dirty="0" smtClean="0">
                <a:latin typeface="Arial Black" panose="020B0A04020102020204" pitchFamily="34" charset="0"/>
              </a:rPr>
              <a:t>рузовых автомобилей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615748" y="7662123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тракторов 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15748" y="8572500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мотоциклов 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615748" y="9429810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холодильников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364791" y="3968805"/>
            <a:ext cx="3021871" cy="79692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93,7%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358258" y="4942265"/>
            <a:ext cx="3015341" cy="71963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78,9%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358260" y="5842029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48,3%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371322" y="6764474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94,2%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403979" y="7687437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98%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403979" y="8597814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86,2%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403979" y="9455124"/>
            <a:ext cx="3015340" cy="73654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92%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  <p:cxnSp>
        <p:nvCxnSpPr>
          <p:cNvPr id="46" name="Прямая со стрелкой 45"/>
          <p:cNvCxnSpPr>
            <a:stCxn id="23" idx="3"/>
            <a:endCxn id="38" idx="1"/>
          </p:cNvCxnSpPr>
          <p:nvPr/>
        </p:nvCxnSpPr>
        <p:spPr>
          <a:xfrm>
            <a:off x="13585368" y="4367269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3592988" y="5302082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3578835" y="6210299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3592988" y="7143810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3631088" y="8039100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3631088" y="8953500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3631088" y="9791700"/>
            <a:ext cx="7794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3916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9</a:t>
            </a:fld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17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788</Words>
  <Application>Microsoft Office PowerPoint</Application>
  <PresentationFormat>Произвольный</PresentationFormat>
  <Paragraphs>105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 Bold</vt:lpstr>
      <vt:lpstr>Times New Roman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КАЧЕСТВА</dc:title>
  <dc:creator>User</dc:creator>
  <cp:lastModifiedBy>User</cp:lastModifiedBy>
  <cp:revision>20</cp:revision>
  <dcterms:created xsi:type="dcterms:W3CDTF">2006-08-16T00:00:00Z</dcterms:created>
  <dcterms:modified xsi:type="dcterms:W3CDTF">2024-01-17T05:37:42Z</dcterms:modified>
  <dc:identifier>DAF58Pr2zDo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1067820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